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7" r:id="rId2"/>
    <p:sldId id="333" r:id="rId3"/>
    <p:sldId id="319" r:id="rId4"/>
    <p:sldId id="328" r:id="rId5"/>
    <p:sldId id="334" r:id="rId6"/>
    <p:sldId id="309" r:id="rId7"/>
    <p:sldId id="294" r:id="rId8"/>
    <p:sldId id="300" r:id="rId9"/>
    <p:sldId id="286" r:id="rId10"/>
    <p:sldId id="332" r:id="rId11"/>
    <p:sldId id="311" r:id="rId12"/>
    <p:sldId id="313" r:id="rId13"/>
    <p:sldId id="330" r:id="rId14"/>
    <p:sldId id="331" r:id="rId15"/>
    <p:sldId id="312" r:id="rId16"/>
    <p:sldId id="302" r:id="rId17"/>
    <p:sldId id="329" r:id="rId18"/>
    <p:sldId id="303" r:id="rId19"/>
    <p:sldId id="335" r:id="rId20"/>
    <p:sldId id="308" r:id="rId21"/>
    <p:sldId id="336" r:id="rId22"/>
    <p:sldId id="314" r:id="rId23"/>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FEBC93E3-2F23-48F2-8B21-334838D01B68}" type="datetimeFigureOut">
              <a:rPr lang="en-GB" smtClean="0"/>
              <a:t>26/06/2026</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1238"/>
            <a:ext cx="5511800" cy="39449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063"/>
            <a:ext cx="298608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17063"/>
            <a:ext cx="2986088" cy="501650"/>
          </a:xfrm>
          <a:prstGeom prst="rect">
            <a:avLst/>
          </a:prstGeom>
        </p:spPr>
        <p:txBody>
          <a:bodyPr vert="horz" lIns="91440" tIns="45720" rIns="91440" bIns="45720" rtlCol="0" anchor="b"/>
          <a:lstStyle>
            <a:lvl1pPr algn="r">
              <a:defRPr sz="1200"/>
            </a:lvl1pPr>
          </a:lstStyle>
          <a:p>
            <a:fld id="{3C51E220-40EC-4788-A516-192A93AFFF97}" type="slidenum">
              <a:rPr lang="en-GB" smtClean="0"/>
              <a:t>‹#›</a:t>
            </a:fld>
            <a:endParaRPr lang="en-GB"/>
          </a:p>
        </p:txBody>
      </p:sp>
    </p:spTree>
    <p:extLst>
      <p:ext uri="{BB962C8B-B14F-4D97-AF65-F5344CB8AC3E}">
        <p14:creationId xmlns:p14="http://schemas.microsoft.com/office/powerpoint/2010/main" val="409808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page.  Are YOU really interested in Voltage??   There is a sub plot or personal story which may be interesting to some.</a:t>
            </a:r>
          </a:p>
        </p:txBody>
      </p:sp>
      <p:sp>
        <p:nvSpPr>
          <p:cNvPr id="4" name="Slide Number Placeholder 3"/>
          <p:cNvSpPr>
            <a:spLocks noGrp="1"/>
          </p:cNvSpPr>
          <p:nvPr>
            <p:ph type="sldNum" sz="quarter" idx="5"/>
          </p:nvPr>
        </p:nvSpPr>
        <p:spPr/>
        <p:txBody>
          <a:bodyPr/>
          <a:lstStyle/>
          <a:p>
            <a:fld id="{3C51E220-40EC-4788-A516-192A93AFFF97}" type="slidenum">
              <a:rPr lang="en-GB" smtClean="0"/>
              <a:t>1</a:t>
            </a:fld>
            <a:endParaRPr lang="en-GB"/>
          </a:p>
        </p:txBody>
      </p:sp>
    </p:spTree>
    <p:extLst>
      <p:ext uri="{BB962C8B-B14F-4D97-AF65-F5344CB8AC3E}">
        <p14:creationId xmlns:p14="http://schemas.microsoft.com/office/powerpoint/2010/main" val="3086777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Neighbourhood Plan idea to adjust local transformers (say 30%) – found that problem was universal.</a:t>
            </a:r>
          </a:p>
        </p:txBody>
      </p:sp>
      <p:sp>
        <p:nvSpPr>
          <p:cNvPr id="4" name="Slide Number Placeholder 3"/>
          <p:cNvSpPr>
            <a:spLocks noGrp="1"/>
          </p:cNvSpPr>
          <p:nvPr>
            <p:ph type="sldNum" sz="quarter" idx="5"/>
          </p:nvPr>
        </p:nvSpPr>
        <p:spPr/>
        <p:txBody>
          <a:bodyPr/>
          <a:lstStyle/>
          <a:p>
            <a:fld id="{3C51E220-40EC-4788-A516-192A93AFFF97}" type="slidenum">
              <a:rPr lang="en-GB" smtClean="0"/>
              <a:t>10</a:t>
            </a:fld>
            <a:endParaRPr lang="en-GB"/>
          </a:p>
        </p:txBody>
      </p:sp>
    </p:spTree>
    <p:extLst>
      <p:ext uri="{BB962C8B-B14F-4D97-AF65-F5344CB8AC3E}">
        <p14:creationId xmlns:p14="http://schemas.microsoft.com/office/powerpoint/2010/main" val="290240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a:t>
            </a:r>
            <a:r>
              <a:rPr lang="en-GB" dirty="0" err="1"/>
              <a:t>NPg</a:t>
            </a:r>
            <a:r>
              <a:rPr lang="en-GB" dirty="0"/>
              <a:t> were engaged in the potential problem I asked for sample voltage details from Smart Meters.</a:t>
            </a:r>
          </a:p>
          <a:p>
            <a:endParaRPr lang="en-GB" dirty="0"/>
          </a:p>
        </p:txBody>
      </p:sp>
      <p:sp>
        <p:nvSpPr>
          <p:cNvPr id="4" name="Slide Number Placeholder 3"/>
          <p:cNvSpPr>
            <a:spLocks noGrp="1"/>
          </p:cNvSpPr>
          <p:nvPr>
            <p:ph type="sldNum" sz="quarter" idx="5"/>
          </p:nvPr>
        </p:nvSpPr>
        <p:spPr/>
        <p:txBody>
          <a:bodyPr/>
          <a:lstStyle/>
          <a:p>
            <a:fld id="{3C51E220-40EC-4788-A516-192A93AFFF97}" type="slidenum">
              <a:rPr lang="en-GB" smtClean="0"/>
              <a:t>11</a:t>
            </a:fld>
            <a:endParaRPr lang="en-GB"/>
          </a:p>
        </p:txBody>
      </p:sp>
    </p:spTree>
    <p:extLst>
      <p:ext uri="{BB962C8B-B14F-4D97-AF65-F5344CB8AC3E}">
        <p14:creationId xmlns:p14="http://schemas.microsoft.com/office/powerpoint/2010/main" val="2338997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Leeds Road, Collingham. Shows how BEET has moved the whole curve to the left by 10V (approx. 4%)</a:t>
            </a:r>
          </a:p>
          <a:p>
            <a:r>
              <a:rPr lang="en-GB" dirty="0"/>
              <a:t>Notice that originally, some customers had statutory OVER VOLTAGE. </a:t>
            </a:r>
          </a:p>
        </p:txBody>
      </p:sp>
      <p:sp>
        <p:nvSpPr>
          <p:cNvPr id="4" name="Slide Number Placeholder 3"/>
          <p:cNvSpPr>
            <a:spLocks noGrp="1"/>
          </p:cNvSpPr>
          <p:nvPr>
            <p:ph type="sldNum" sz="quarter" idx="5"/>
          </p:nvPr>
        </p:nvSpPr>
        <p:spPr/>
        <p:txBody>
          <a:bodyPr/>
          <a:lstStyle/>
          <a:p>
            <a:fld id="{3C51E220-40EC-4788-A516-192A93AFFF97}" type="slidenum">
              <a:rPr lang="en-GB" smtClean="0"/>
              <a:t>12</a:t>
            </a:fld>
            <a:endParaRPr lang="en-GB"/>
          </a:p>
        </p:txBody>
      </p:sp>
    </p:spTree>
    <p:extLst>
      <p:ext uri="{BB962C8B-B14F-4D97-AF65-F5344CB8AC3E}">
        <p14:creationId xmlns:p14="http://schemas.microsoft.com/office/powerpoint/2010/main" val="3632175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BEET operational from Jan 2024 (Cautious).  Reduction from mean 243V to 237V (6V = 2.5%).</a:t>
            </a:r>
          </a:p>
          <a:p>
            <a:r>
              <a:rPr lang="en-GB" dirty="0"/>
              <a:t>Note that there is an additional drop of 15V with my own transformer (hence circa 222V actual )</a:t>
            </a:r>
          </a:p>
        </p:txBody>
      </p:sp>
      <p:sp>
        <p:nvSpPr>
          <p:cNvPr id="4" name="Slide Number Placeholder 3"/>
          <p:cNvSpPr>
            <a:spLocks noGrp="1"/>
          </p:cNvSpPr>
          <p:nvPr>
            <p:ph type="sldNum" sz="quarter" idx="5"/>
          </p:nvPr>
        </p:nvSpPr>
        <p:spPr/>
        <p:txBody>
          <a:bodyPr/>
          <a:lstStyle/>
          <a:p>
            <a:fld id="{3C51E220-40EC-4788-A516-192A93AFFF97}" type="slidenum">
              <a:rPr lang="en-GB" smtClean="0"/>
              <a:t>13</a:t>
            </a:fld>
            <a:endParaRPr lang="en-GB"/>
          </a:p>
        </p:txBody>
      </p:sp>
    </p:spTree>
    <p:extLst>
      <p:ext uri="{BB962C8B-B14F-4D97-AF65-F5344CB8AC3E}">
        <p14:creationId xmlns:p14="http://schemas.microsoft.com/office/powerpoint/2010/main" val="492176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Usable voltage after reduction from my transformer (</a:t>
            </a:r>
            <a:r>
              <a:rPr lang="en-GB" dirty="0" err="1"/>
              <a:t>ie</a:t>
            </a:r>
            <a:r>
              <a:rPr lang="en-GB" dirty="0"/>
              <a:t> 15V lower than delivered voltage).</a:t>
            </a:r>
          </a:p>
          <a:p>
            <a:r>
              <a:rPr lang="en-GB" dirty="0"/>
              <a:t>No problems over 10 years including 2+ years of BEET.</a:t>
            </a:r>
          </a:p>
        </p:txBody>
      </p:sp>
      <p:sp>
        <p:nvSpPr>
          <p:cNvPr id="4" name="Slide Number Placeholder 3"/>
          <p:cNvSpPr>
            <a:spLocks noGrp="1"/>
          </p:cNvSpPr>
          <p:nvPr>
            <p:ph type="sldNum" sz="quarter" idx="5"/>
          </p:nvPr>
        </p:nvSpPr>
        <p:spPr/>
        <p:txBody>
          <a:bodyPr/>
          <a:lstStyle/>
          <a:p>
            <a:fld id="{3C51E220-40EC-4788-A516-192A93AFFF97}" type="slidenum">
              <a:rPr lang="en-GB" smtClean="0"/>
              <a:t>14</a:t>
            </a:fld>
            <a:endParaRPr lang="en-GB"/>
          </a:p>
        </p:txBody>
      </p:sp>
    </p:spTree>
    <p:extLst>
      <p:ext uri="{BB962C8B-B14F-4D97-AF65-F5344CB8AC3E}">
        <p14:creationId xmlns:p14="http://schemas.microsoft.com/office/powerpoint/2010/main" val="1772572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of BEET application geography</a:t>
            </a:r>
          </a:p>
        </p:txBody>
      </p:sp>
      <p:sp>
        <p:nvSpPr>
          <p:cNvPr id="4" name="Slide Number Placeholder 3"/>
          <p:cNvSpPr>
            <a:spLocks noGrp="1"/>
          </p:cNvSpPr>
          <p:nvPr>
            <p:ph type="sldNum" sz="quarter" idx="5"/>
          </p:nvPr>
        </p:nvSpPr>
        <p:spPr/>
        <p:txBody>
          <a:bodyPr/>
          <a:lstStyle/>
          <a:p>
            <a:fld id="{3C51E220-40EC-4788-A516-192A93AFFF97}" type="slidenum">
              <a:rPr lang="en-GB" smtClean="0"/>
              <a:t>15</a:t>
            </a:fld>
            <a:endParaRPr lang="en-GB"/>
          </a:p>
        </p:txBody>
      </p:sp>
    </p:spTree>
    <p:extLst>
      <p:ext uri="{BB962C8B-B14F-4D97-AF65-F5344CB8AC3E}">
        <p14:creationId xmlns:p14="http://schemas.microsoft.com/office/powerpoint/2010/main" val="4001935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£400k per year (Wetherby area). 4 million properties in </a:t>
            </a:r>
            <a:r>
              <a:rPr lang="en-GB" dirty="0" err="1"/>
              <a:t>NPg</a:t>
            </a:r>
            <a:r>
              <a:rPr lang="en-GB" dirty="0"/>
              <a:t> by 2033.</a:t>
            </a:r>
          </a:p>
          <a:p>
            <a:r>
              <a:rPr lang="en-GB" dirty="0"/>
              <a:t>Possible to reduce voltage by a further 4% (in addition to BEET). EU already operate down to 207V (NB The UK is 216V)</a:t>
            </a:r>
          </a:p>
        </p:txBody>
      </p:sp>
      <p:sp>
        <p:nvSpPr>
          <p:cNvPr id="4" name="Slide Number Placeholder 3"/>
          <p:cNvSpPr>
            <a:spLocks noGrp="1"/>
          </p:cNvSpPr>
          <p:nvPr>
            <p:ph type="sldNum" sz="quarter" idx="5"/>
          </p:nvPr>
        </p:nvSpPr>
        <p:spPr/>
        <p:txBody>
          <a:bodyPr/>
          <a:lstStyle/>
          <a:p>
            <a:fld id="{3C51E220-40EC-4788-A516-192A93AFFF97}" type="slidenum">
              <a:rPr lang="en-GB" smtClean="0"/>
              <a:t>16</a:t>
            </a:fld>
            <a:endParaRPr lang="en-GB"/>
          </a:p>
        </p:txBody>
      </p:sp>
    </p:spTree>
    <p:extLst>
      <p:ext uri="{BB962C8B-B14F-4D97-AF65-F5344CB8AC3E}">
        <p14:creationId xmlns:p14="http://schemas.microsoft.com/office/powerpoint/2010/main" val="372100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Active consultation NOW!</a:t>
            </a:r>
          </a:p>
          <a:p>
            <a:r>
              <a:rPr lang="en-GB" dirty="0"/>
              <a:t>Industry is keen. Mostly(?) because it will give them more flexibility and will save capital expenditure.</a:t>
            </a:r>
          </a:p>
          <a:p>
            <a:r>
              <a:rPr lang="en-GB" dirty="0"/>
              <a:t>ENA is representative body for UK Distribution companies.</a:t>
            </a:r>
          </a:p>
          <a:p>
            <a:r>
              <a:rPr lang="en-GB" dirty="0"/>
              <a:t>Ambition is to get DESNEZ to buy in to idea in 2026.</a:t>
            </a:r>
          </a:p>
        </p:txBody>
      </p:sp>
      <p:sp>
        <p:nvSpPr>
          <p:cNvPr id="4" name="Slide Number Placeholder 3"/>
          <p:cNvSpPr>
            <a:spLocks noGrp="1"/>
          </p:cNvSpPr>
          <p:nvPr>
            <p:ph type="sldNum" sz="quarter" idx="5"/>
          </p:nvPr>
        </p:nvSpPr>
        <p:spPr/>
        <p:txBody>
          <a:bodyPr/>
          <a:lstStyle/>
          <a:p>
            <a:fld id="{3C51E220-40EC-4788-A516-192A93AFFF97}" type="slidenum">
              <a:rPr lang="en-GB" smtClean="0"/>
              <a:t>17</a:t>
            </a:fld>
            <a:endParaRPr lang="en-GB"/>
          </a:p>
        </p:txBody>
      </p:sp>
    </p:spTree>
    <p:extLst>
      <p:ext uri="{BB962C8B-B14F-4D97-AF65-F5344CB8AC3E}">
        <p14:creationId xmlns:p14="http://schemas.microsoft.com/office/powerpoint/2010/main" val="3128429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opportunity to ask questions and challenge.</a:t>
            </a:r>
          </a:p>
        </p:txBody>
      </p:sp>
      <p:sp>
        <p:nvSpPr>
          <p:cNvPr id="4" name="Slide Number Placeholder 3"/>
          <p:cNvSpPr>
            <a:spLocks noGrp="1"/>
          </p:cNvSpPr>
          <p:nvPr>
            <p:ph type="sldNum" sz="quarter" idx="5"/>
          </p:nvPr>
        </p:nvSpPr>
        <p:spPr/>
        <p:txBody>
          <a:bodyPr/>
          <a:lstStyle/>
          <a:p>
            <a:fld id="{3C51E220-40EC-4788-A516-192A93AFFF97}" type="slidenum">
              <a:rPr lang="en-GB" smtClean="0"/>
              <a:t>18</a:t>
            </a:fld>
            <a:endParaRPr lang="en-GB"/>
          </a:p>
        </p:txBody>
      </p:sp>
    </p:spTree>
    <p:extLst>
      <p:ext uri="{BB962C8B-B14F-4D97-AF65-F5344CB8AC3E}">
        <p14:creationId xmlns:p14="http://schemas.microsoft.com/office/powerpoint/2010/main" val="4152099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B04CA-9218-05E6-6B55-AD0774454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14B3B-D9FE-ECC6-1626-D25D468BB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2A265-A0FC-F744-7B93-E40E8716000C}"/>
              </a:ext>
            </a:extLst>
          </p:cNvPr>
          <p:cNvSpPr>
            <a:spLocks noGrp="1"/>
          </p:cNvSpPr>
          <p:nvPr>
            <p:ph type="body" idx="1"/>
          </p:nvPr>
        </p:nvSpPr>
        <p:spPr/>
        <p:txBody>
          <a:bodyPr/>
          <a:lstStyle/>
          <a:p>
            <a:r>
              <a:rPr lang="en-GB" dirty="0"/>
              <a:t>Link to </a:t>
            </a:r>
            <a:r>
              <a:rPr lang="en-GB" dirty="0" err="1"/>
              <a:t>NPg</a:t>
            </a:r>
            <a:r>
              <a:rPr lang="en-GB" dirty="0"/>
              <a:t> web site:      Northernpowergrid.com/beet</a:t>
            </a:r>
          </a:p>
          <a:p>
            <a:r>
              <a:rPr lang="en-GB" dirty="0"/>
              <a:t>Let’s take a quick look at how Northern Powergrid have presented it.</a:t>
            </a:r>
          </a:p>
          <a:p>
            <a:r>
              <a:rPr lang="en-GB" dirty="0"/>
              <a:t>£440k across Wetherby Area. (Individual household = £30pa + 20kg co2)</a:t>
            </a:r>
          </a:p>
          <a:p>
            <a:r>
              <a:rPr lang="en-GB" dirty="0"/>
              <a:t>PS Northern Powergrid is the company who took over the role of YEB and NEEB (for the oldies in the room)</a:t>
            </a:r>
          </a:p>
          <a:p>
            <a:r>
              <a:rPr lang="en-GB" dirty="0"/>
              <a:t>Show video.</a:t>
            </a:r>
          </a:p>
        </p:txBody>
      </p:sp>
      <p:sp>
        <p:nvSpPr>
          <p:cNvPr id="4" name="Slide Number Placeholder 3">
            <a:extLst>
              <a:ext uri="{FF2B5EF4-FFF2-40B4-BE49-F238E27FC236}">
                <a16:creationId xmlns:a16="http://schemas.microsoft.com/office/drawing/2014/main" id="{D37316AB-FFCB-0055-94E8-913C9446D8D2}"/>
              </a:ext>
            </a:extLst>
          </p:cNvPr>
          <p:cNvSpPr>
            <a:spLocks noGrp="1"/>
          </p:cNvSpPr>
          <p:nvPr>
            <p:ph type="sldNum" sz="quarter" idx="5"/>
          </p:nvPr>
        </p:nvSpPr>
        <p:spPr/>
        <p:txBody>
          <a:bodyPr/>
          <a:lstStyle/>
          <a:p>
            <a:fld id="{3C51E220-40EC-4788-A516-192A93AFFF97}" type="slidenum">
              <a:rPr lang="en-GB" smtClean="0"/>
              <a:t>19</a:t>
            </a:fld>
            <a:endParaRPr lang="en-GB"/>
          </a:p>
        </p:txBody>
      </p:sp>
    </p:spTree>
    <p:extLst>
      <p:ext uri="{BB962C8B-B14F-4D97-AF65-F5344CB8AC3E}">
        <p14:creationId xmlns:p14="http://schemas.microsoft.com/office/powerpoint/2010/main" val="324501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51E220-40EC-4788-A516-192A93AFFF97}" type="slidenum">
              <a:rPr lang="en-GB" smtClean="0"/>
              <a:t>2</a:t>
            </a:fld>
            <a:endParaRPr lang="en-GB"/>
          </a:p>
        </p:txBody>
      </p:sp>
    </p:spTree>
    <p:extLst>
      <p:ext uri="{BB962C8B-B14F-4D97-AF65-F5344CB8AC3E}">
        <p14:creationId xmlns:p14="http://schemas.microsoft.com/office/powerpoint/2010/main" val="757182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51E220-40EC-4788-A516-192A93AFFF97}" type="slidenum">
              <a:rPr lang="en-GB" smtClean="0"/>
              <a:t>20</a:t>
            </a:fld>
            <a:endParaRPr lang="en-GB"/>
          </a:p>
        </p:txBody>
      </p:sp>
    </p:spTree>
    <p:extLst>
      <p:ext uri="{BB962C8B-B14F-4D97-AF65-F5344CB8AC3E}">
        <p14:creationId xmlns:p14="http://schemas.microsoft.com/office/powerpoint/2010/main" val="2059433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Topic presented to International conference </a:t>
            </a:r>
            <a:r>
              <a:rPr lang="en-GB"/>
              <a:t>in Geneva.</a:t>
            </a:r>
            <a:endParaRPr lang="en-GB" dirty="0"/>
          </a:p>
        </p:txBody>
      </p:sp>
      <p:sp>
        <p:nvSpPr>
          <p:cNvPr id="4" name="Slide Number Placeholder 3"/>
          <p:cNvSpPr>
            <a:spLocks noGrp="1"/>
          </p:cNvSpPr>
          <p:nvPr>
            <p:ph type="sldNum" sz="quarter" idx="5"/>
          </p:nvPr>
        </p:nvSpPr>
        <p:spPr/>
        <p:txBody>
          <a:bodyPr/>
          <a:lstStyle/>
          <a:p>
            <a:fld id="{3C51E220-40EC-4788-A516-192A93AFFF97}" type="slidenum">
              <a:rPr lang="en-GB" smtClean="0"/>
              <a:t>22</a:t>
            </a:fld>
            <a:endParaRPr lang="en-GB"/>
          </a:p>
        </p:txBody>
      </p:sp>
    </p:spTree>
    <p:extLst>
      <p:ext uri="{BB962C8B-B14F-4D97-AF65-F5344CB8AC3E}">
        <p14:creationId xmlns:p14="http://schemas.microsoft.com/office/powerpoint/2010/main" val="393017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personal reaction to this situation?</a:t>
            </a:r>
          </a:p>
          <a:p>
            <a:r>
              <a:rPr lang="en-GB" dirty="0"/>
              <a:t>Wasteful?</a:t>
            </a:r>
          </a:p>
          <a:p>
            <a:r>
              <a:rPr lang="en-GB" dirty="0"/>
              <a:t>Careless?</a:t>
            </a:r>
          </a:p>
          <a:p>
            <a:r>
              <a:rPr lang="en-GB" dirty="0"/>
              <a:t>What if all pumps are leaking (not an isolated error)?</a:t>
            </a:r>
          </a:p>
        </p:txBody>
      </p:sp>
      <p:sp>
        <p:nvSpPr>
          <p:cNvPr id="4" name="Slide Number Placeholder 3"/>
          <p:cNvSpPr>
            <a:spLocks noGrp="1"/>
          </p:cNvSpPr>
          <p:nvPr>
            <p:ph type="sldNum" sz="quarter" idx="5"/>
          </p:nvPr>
        </p:nvSpPr>
        <p:spPr/>
        <p:txBody>
          <a:bodyPr/>
          <a:lstStyle/>
          <a:p>
            <a:fld id="{3C51E220-40EC-4788-A516-192A93AFFF97}" type="slidenum">
              <a:rPr lang="en-GB" smtClean="0"/>
              <a:t>3</a:t>
            </a:fld>
            <a:endParaRPr lang="en-GB"/>
          </a:p>
        </p:txBody>
      </p:sp>
    </p:spTree>
    <p:extLst>
      <p:ext uri="{BB962C8B-B14F-4D97-AF65-F5344CB8AC3E}">
        <p14:creationId xmlns:p14="http://schemas.microsoft.com/office/powerpoint/2010/main" val="133412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it is universal!</a:t>
            </a:r>
          </a:p>
          <a:p>
            <a:r>
              <a:rPr lang="en-GB" dirty="0"/>
              <a:t>The PRESSURE is too high.</a:t>
            </a:r>
          </a:p>
          <a:p>
            <a:r>
              <a:rPr lang="en-GB" dirty="0"/>
              <a:t>The Electricity companies are being paid by the unsuspecting customers!</a:t>
            </a:r>
          </a:p>
          <a:p>
            <a:r>
              <a:rPr lang="en-GB" dirty="0"/>
              <a:t>This version gathered their attention when I explained their lack of moral code.</a:t>
            </a:r>
          </a:p>
          <a:p>
            <a:r>
              <a:rPr lang="en-GB" dirty="0"/>
              <a:t>Who is paying? (Customer and environment). Privatised companies are not customer friendly!</a:t>
            </a:r>
          </a:p>
          <a:p>
            <a:endParaRPr lang="en-GB" dirty="0"/>
          </a:p>
        </p:txBody>
      </p:sp>
      <p:sp>
        <p:nvSpPr>
          <p:cNvPr id="4" name="Slide Number Placeholder 3"/>
          <p:cNvSpPr>
            <a:spLocks noGrp="1"/>
          </p:cNvSpPr>
          <p:nvPr>
            <p:ph type="sldNum" sz="quarter" idx="5"/>
          </p:nvPr>
        </p:nvSpPr>
        <p:spPr/>
        <p:txBody>
          <a:bodyPr/>
          <a:lstStyle/>
          <a:p>
            <a:fld id="{3C51E220-40EC-4788-A516-192A93AFFF97}" type="slidenum">
              <a:rPr lang="en-GB" smtClean="0"/>
              <a:t>4</a:t>
            </a:fld>
            <a:endParaRPr lang="en-GB"/>
          </a:p>
        </p:txBody>
      </p:sp>
    </p:spTree>
    <p:extLst>
      <p:ext uri="{BB962C8B-B14F-4D97-AF65-F5344CB8AC3E}">
        <p14:creationId xmlns:p14="http://schemas.microsoft.com/office/powerpoint/2010/main" val="189540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Higher pressure (voltage) pushes more water (electricity) through pipe</a:t>
            </a:r>
          </a:p>
        </p:txBody>
      </p:sp>
      <p:sp>
        <p:nvSpPr>
          <p:cNvPr id="4" name="Slide Number Placeholder 3"/>
          <p:cNvSpPr>
            <a:spLocks noGrp="1"/>
          </p:cNvSpPr>
          <p:nvPr>
            <p:ph type="sldNum" sz="quarter" idx="5"/>
          </p:nvPr>
        </p:nvSpPr>
        <p:spPr/>
        <p:txBody>
          <a:bodyPr/>
          <a:lstStyle/>
          <a:p>
            <a:fld id="{3C51E220-40EC-4788-A516-192A93AFFF97}" type="slidenum">
              <a:rPr lang="en-GB" smtClean="0"/>
              <a:t>5</a:t>
            </a:fld>
            <a:endParaRPr lang="en-GB"/>
          </a:p>
        </p:txBody>
      </p:sp>
    </p:spTree>
    <p:extLst>
      <p:ext uri="{BB962C8B-B14F-4D97-AF65-F5344CB8AC3E}">
        <p14:creationId xmlns:p14="http://schemas.microsoft.com/office/powerpoint/2010/main" val="392642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Describe how I found out that voltage has been too high. </a:t>
            </a:r>
          </a:p>
          <a:p>
            <a:r>
              <a:rPr lang="en-GB" dirty="0"/>
              <a:t>Solar error message/check with recording device/ask why high?/get </a:t>
            </a:r>
            <a:r>
              <a:rPr lang="en-GB" dirty="0" err="1"/>
              <a:t>NPg</a:t>
            </a:r>
            <a:r>
              <a:rPr lang="en-GB" dirty="0"/>
              <a:t> to change voltage in local substation/investigate regulations/Neighbourhood Plan policy/realisation that smart meters are voltage meters and can be used to measure and manage</a:t>
            </a:r>
          </a:p>
        </p:txBody>
      </p:sp>
      <p:sp>
        <p:nvSpPr>
          <p:cNvPr id="4" name="Slide Number Placeholder 3"/>
          <p:cNvSpPr>
            <a:spLocks noGrp="1"/>
          </p:cNvSpPr>
          <p:nvPr>
            <p:ph type="sldNum" sz="quarter" idx="5"/>
          </p:nvPr>
        </p:nvSpPr>
        <p:spPr/>
        <p:txBody>
          <a:bodyPr/>
          <a:lstStyle/>
          <a:p>
            <a:fld id="{3C51E220-40EC-4788-A516-192A93AFFF97}" type="slidenum">
              <a:rPr lang="en-GB" smtClean="0"/>
              <a:t>6</a:t>
            </a:fld>
            <a:endParaRPr lang="en-GB"/>
          </a:p>
        </p:txBody>
      </p:sp>
    </p:spTree>
    <p:extLst>
      <p:ext uri="{BB962C8B-B14F-4D97-AF65-F5344CB8AC3E}">
        <p14:creationId xmlns:p14="http://schemas.microsoft.com/office/powerpoint/2010/main" val="226715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standard voltage in UK? 220/230/240V</a:t>
            </a:r>
          </a:p>
          <a:p>
            <a:r>
              <a:rPr lang="en-GB" dirty="0"/>
              <a:t>Common voltage after we joined EU so equipment suitable for whole market.</a:t>
            </a:r>
          </a:p>
          <a:p>
            <a:r>
              <a:rPr lang="en-GB" dirty="0"/>
              <a:t>Special pleading by UK for +10% = 253V</a:t>
            </a:r>
          </a:p>
        </p:txBody>
      </p:sp>
      <p:sp>
        <p:nvSpPr>
          <p:cNvPr id="4" name="Slide Number Placeholder 3"/>
          <p:cNvSpPr>
            <a:spLocks noGrp="1"/>
          </p:cNvSpPr>
          <p:nvPr>
            <p:ph type="sldNum" sz="quarter" idx="5"/>
          </p:nvPr>
        </p:nvSpPr>
        <p:spPr/>
        <p:txBody>
          <a:bodyPr/>
          <a:lstStyle/>
          <a:p>
            <a:fld id="{3C51E220-40EC-4788-A516-192A93AFFF97}" type="slidenum">
              <a:rPr lang="en-GB" smtClean="0"/>
              <a:t>7</a:t>
            </a:fld>
            <a:endParaRPr lang="en-GB"/>
          </a:p>
        </p:txBody>
      </p:sp>
    </p:spTree>
    <p:extLst>
      <p:ext uri="{BB962C8B-B14F-4D97-AF65-F5344CB8AC3E}">
        <p14:creationId xmlns:p14="http://schemas.microsoft.com/office/powerpoint/2010/main" val="153395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Induction load on motors. Excess voltage causes extra unwanted heat (lighting, transformers and inverters).</a:t>
            </a:r>
          </a:p>
          <a:p>
            <a:r>
              <a:rPr lang="en-GB" dirty="0"/>
              <a:t>Voltage reduction in bad winters and miners’ strikes as first stage saving - before rota cuts.</a:t>
            </a:r>
          </a:p>
          <a:p>
            <a:r>
              <a:rPr lang="en-GB" dirty="0"/>
              <a:t>Large industry uses Voltage Optimisation as energy and cost saving.</a:t>
            </a:r>
          </a:p>
          <a:p>
            <a:r>
              <a:rPr lang="en-GB" dirty="0"/>
              <a:t>I have a 15V step down transformer (cost £500)</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C51E220-40EC-4788-A516-192A93AFFF97}" type="slidenum">
              <a:rPr lang="en-GB" smtClean="0"/>
              <a:t>8</a:t>
            </a:fld>
            <a:endParaRPr lang="en-GB"/>
          </a:p>
        </p:txBody>
      </p:sp>
    </p:spTree>
    <p:extLst>
      <p:ext uri="{BB962C8B-B14F-4D97-AF65-F5344CB8AC3E}">
        <p14:creationId xmlns:p14="http://schemas.microsoft.com/office/powerpoint/2010/main" val="106400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me describe how electricity gets to your home or shop or church.</a:t>
            </a:r>
          </a:p>
          <a:p>
            <a:r>
              <a:rPr lang="en-GB" dirty="0"/>
              <a:t>My story today starts when I was an apprentice in East Midlands Electricity Board (EMEB) at the age of 16yrs.</a:t>
            </a:r>
          </a:p>
          <a:p>
            <a:r>
              <a:rPr lang="en-GB" dirty="0"/>
              <a:t>Describe this network in Boston Spa. (refer to 11kV from Primary S/S, and link boxes in pavements)</a:t>
            </a:r>
          </a:p>
          <a:p>
            <a:r>
              <a:rPr lang="en-GB" dirty="0"/>
              <a:t>Learned about voltage and things/wired houses/laid cables and put up overhead lines/designed networks/operated networks/visited customers when they complained about VOLTAGE.</a:t>
            </a:r>
          </a:p>
          <a:p>
            <a:r>
              <a:rPr lang="en-GB" dirty="0"/>
              <a:t>But in the 1960’s voltage was invariably low. I checked using an ink trace on a paper drum which was connected to a customer meter for 2 weeks. Note: NEVER a high voltage.</a:t>
            </a:r>
          </a:p>
          <a:p>
            <a:endParaRPr lang="en-GB" dirty="0"/>
          </a:p>
        </p:txBody>
      </p:sp>
      <p:sp>
        <p:nvSpPr>
          <p:cNvPr id="4" name="Slide Number Placeholder 3"/>
          <p:cNvSpPr>
            <a:spLocks noGrp="1"/>
          </p:cNvSpPr>
          <p:nvPr>
            <p:ph type="sldNum" sz="quarter" idx="5"/>
          </p:nvPr>
        </p:nvSpPr>
        <p:spPr/>
        <p:txBody>
          <a:bodyPr/>
          <a:lstStyle/>
          <a:p>
            <a:fld id="{3C51E220-40EC-4788-A516-192A93AFFF97}" type="slidenum">
              <a:rPr lang="en-GB" smtClean="0"/>
              <a:t>9</a:t>
            </a:fld>
            <a:endParaRPr lang="en-GB"/>
          </a:p>
        </p:txBody>
      </p:sp>
    </p:spTree>
    <p:extLst>
      <p:ext uri="{BB962C8B-B14F-4D97-AF65-F5344CB8AC3E}">
        <p14:creationId xmlns:p14="http://schemas.microsoft.com/office/powerpoint/2010/main" val="163951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38C3-74E2-91B5-EAEA-1C2C7AC3F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AE80C6-6D9C-2773-5ECA-D40090B8C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7677AF-7776-FD97-0782-31363CD5BC1A}"/>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5" name="Footer Placeholder 4">
            <a:extLst>
              <a:ext uri="{FF2B5EF4-FFF2-40B4-BE49-F238E27FC236}">
                <a16:creationId xmlns:a16="http://schemas.microsoft.com/office/drawing/2014/main" id="{E72430C9-3BA0-2E98-A402-A80DF2D60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A1A8AD-E0F6-440C-3EBD-2CCAA8D4F6D7}"/>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354614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8F85-7B28-C226-2605-0620D54A50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6A0300-1DF6-0415-1B50-D223787834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F3C98E-46EF-2A5E-BE92-92F6EBB21209}"/>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5" name="Footer Placeholder 4">
            <a:extLst>
              <a:ext uri="{FF2B5EF4-FFF2-40B4-BE49-F238E27FC236}">
                <a16:creationId xmlns:a16="http://schemas.microsoft.com/office/drawing/2014/main" id="{08D8AA81-12A8-FC8B-838E-7B988A587A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2C37D2-FFD5-3628-ADDD-DA6029EA3E0F}"/>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280061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5313-F1B9-7575-53B1-AA47F70C55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35ABB8-1E65-811D-6321-00B447BAA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53AC84-2DE9-0CED-A187-10275CA658B4}"/>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5" name="Footer Placeholder 4">
            <a:extLst>
              <a:ext uri="{FF2B5EF4-FFF2-40B4-BE49-F238E27FC236}">
                <a16:creationId xmlns:a16="http://schemas.microsoft.com/office/drawing/2014/main" id="{06C9EDA7-D5C6-14EA-AB60-88BA09CE0E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483C4F-1D2A-AA20-3BCB-FA12E2DAE6B0}"/>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293139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9225-8349-1C5B-75D4-54118DF682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75F34F-96B6-6E3F-B45E-9306468E3E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7FA305-F47D-8C5F-FBC8-74FE26F84362}"/>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5" name="Footer Placeholder 4">
            <a:extLst>
              <a:ext uri="{FF2B5EF4-FFF2-40B4-BE49-F238E27FC236}">
                <a16:creationId xmlns:a16="http://schemas.microsoft.com/office/drawing/2014/main" id="{41A01D1E-BCF5-2D73-D91F-1219ED8EFE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A3EA52-B00B-0492-7C5A-A985B1BD0DF2}"/>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265575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A9F0-70E6-F1DC-E188-FFB6180D1A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678647-11D0-016B-A3CF-1B637BF958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2E2B1A-37CF-E727-3B1A-9B4B13D85375}"/>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5" name="Footer Placeholder 4">
            <a:extLst>
              <a:ext uri="{FF2B5EF4-FFF2-40B4-BE49-F238E27FC236}">
                <a16:creationId xmlns:a16="http://schemas.microsoft.com/office/drawing/2014/main" id="{2DE7DD17-137F-65D0-B9F2-40B1529E0F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EC4B0-E7F7-5ED9-656B-3531FF7F0ED9}"/>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394159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DADF-18F5-0AC6-8F58-7B8335918C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CFC8-DC1B-5C1A-2240-CA4C731EED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A0C26F2-8556-3DCE-09BE-821C86E01A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34077A-26F7-5AA1-64FB-B6B3C31077ED}"/>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6" name="Footer Placeholder 5">
            <a:extLst>
              <a:ext uri="{FF2B5EF4-FFF2-40B4-BE49-F238E27FC236}">
                <a16:creationId xmlns:a16="http://schemas.microsoft.com/office/drawing/2014/main" id="{2E783454-E83D-1C03-DA9E-BE4AC60D2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D5A9DC-486B-F2B4-9E30-4BAF146A76E1}"/>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256792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8655-B777-3E9E-173D-DC0DE775BF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74945F-B2AC-0A05-F027-637DCBF40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E061D-217D-1A97-5E0E-CE418948F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92794A-D47B-D259-04AE-048C851A6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DC1C0-9BC8-AF81-DF0E-7790723994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F89273-3615-C4F4-16AF-FCD4A3C5CA70}"/>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8" name="Footer Placeholder 7">
            <a:extLst>
              <a:ext uri="{FF2B5EF4-FFF2-40B4-BE49-F238E27FC236}">
                <a16:creationId xmlns:a16="http://schemas.microsoft.com/office/drawing/2014/main" id="{63FE7753-8579-F764-E30B-C9D71B1BF1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3787EC-B505-6B01-56F1-9C70DFAA1FB7}"/>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48446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112B-6048-C3FD-0304-C24548EA0C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698E84-C46C-6514-BA5B-365224B6A354}"/>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4" name="Footer Placeholder 3">
            <a:extLst>
              <a:ext uri="{FF2B5EF4-FFF2-40B4-BE49-F238E27FC236}">
                <a16:creationId xmlns:a16="http://schemas.microsoft.com/office/drawing/2014/main" id="{86D57EC4-0724-2C99-113B-8E953AE2C59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5E04A3-2322-F1A3-CF2F-9FAE1A46EB0E}"/>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81598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20E98-9261-5F49-D7BA-AC6619D9A2B6}"/>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3" name="Footer Placeholder 2">
            <a:extLst>
              <a:ext uri="{FF2B5EF4-FFF2-40B4-BE49-F238E27FC236}">
                <a16:creationId xmlns:a16="http://schemas.microsoft.com/office/drawing/2014/main" id="{54649E95-9BF4-A4E1-4591-A5742F55F5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26F178-8755-D037-37F7-8ACB09F189F9}"/>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2415673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DCA9-4DF8-1936-2808-D297963F0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A39C19-4739-9D57-F1F5-F1064D46E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62875C-7F09-173E-1C04-F8AA7F0EC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0EB842-D7F7-33AF-6BBC-1D1B3E2F712B}"/>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6" name="Footer Placeholder 5">
            <a:extLst>
              <a:ext uri="{FF2B5EF4-FFF2-40B4-BE49-F238E27FC236}">
                <a16:creationId xmlns:a16="http://schemas.microsoft.com/office/drawing/2014/main" id="{9E2A896D-9293-658F-6B7E-C3033F591E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69D7B-0936-3922-02D0-DE497E262C3D}"/>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2094260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71FC-2F88-632C-DBD2-14C104F9B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2EBEFF-1A2B-7499-7600-36603441A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820C47-9EE0-20EE-B1EA-46EDD14F3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C91D5-D546-9949-CEC4-BBA67A2BDB6F}"/>
              </a:ext>
            </a:extLst>
          </p:cNvPr>
          <p:cNvSpPr>
            <a:spLocks noGrp="1"/>
          </p:cNvSpPr>
          <p:nvPr>
            <p:ph type="dt" sz="half" idx="10"/>
          </p:nvPr>
        </p:nvSpPr>
        <p:spPr/>
        <p:txBody>
          <a:bodyPr/>
          <a:lstStyle/>
          <a:p>
            <a:fld id="{181A5934-419D-490B-BFA4-6A9EE47B27C3}" type="datetimeFigureOut">
              <a:rPr lang="en-GB" smtClean="0"/>
              <a:t>26/06/2026</a:t>
            </a:fld>
            <a:endParaRPr lang="en-GB"/>
          </a:p>
        </p:txBody>
      </p:sp>
      <p:sp>
        <p:nvSpPr>
          <p:cNvPr id="6" name="Footer Placeholder 5">
            <a:extLst>
              <a:ext uri="{FF2B5EF4-FFF2-40B4-BE49-F238E27FC236}">
                <a16:creationId xmlns:a16="http://schemas.microsoft.com/office/drawing/2014/main" id="{7472DAAB-037B-0285-032A-1081130189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DF7B92-D5E0-2609-17F1-6D55DCE7CFBC}"/>
              </a:ext>
            </a:extLst>
          </p:cNvPr>
          <p:cNvSpPr>
            <a:spLocks noGrp="1"/>
          </p:cNvSpPr>
          <p:nvPr>
            <p:ph type="sldNum" sz="quarter" idx="12"/>
          </p:nvPr>
        </p:nvSpPr>
        <p:spPr/>
        <p:txBody>
          <a:bodyPr/>
          <a:lstStyle/>
          <a:p>
            <a:fld id="{CDC1E0F7-647E-4642-A195-13DBAE3AC00D}" type="slidenum">
              <a:rPr lang="en-GB" smtClean="0"/>
              <a:t>‹#›</a:t>
            </a:fld>
            <a:endParaRPr lang="en-GB"/>
          </a:p>
        </p:txBody>
      </p:sp>
    </p:spTree>
    <p:extLst>
      <p:ext uri="{BB962C8B-B14F-4D97-AF65-F5344CB8AC3E}">
        <p14:creationId xmlns:p14="http://schemas.microsoft.com/office/powerpoint/2010/main" val="1716761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8E8AD-107B-31BD-D4F9-59CA72A4D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4748DB-D232-5B55-6550-A1374EE35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C9A1B-39A9-80EF-F86C-C9FF09835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A5934-419D-490B-BFA4-6A9EE47B27C3}" type="datetimeFigureOut">
              <a:rPr lang="en-GB" smtClean="0"/>
              <a:t>26/06/2026</a:t>
            </a:fld>
            <a:endParaRPr lang="en-GB"/>
          </a:p>
        </p:txBody>
      </p:sp>
      <p:sp>
        <p:nvSpPr>
          <p:cNvPr id="5" name="Footer Placeholder 4">
            <a:extLst>
              <a:ext uri="{FF2B5EF4-FFF2-40B4-BE49-F238E27FC236}">
                <a16:creationId xmlns:a16="http://schemas.microsoft.com/office/drawing/2014/main" id="{2100F740-F2FF-A120-E86D-3D81D18BB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7F9B7B-0DDF-4500-A08B-923FC5146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1E0F7-647E-4642-A195-13DBAE3AC00D}" type="slidenum">
              <a:rPr lang="en-GB" smtClean="0"/>
              <a:t>‹#›</a:t>
            </a:fld>
            <a:endParaRPr lang="en-GB"/>
          </a:p>
        </p:txBody>
      </p:sp>
    </p:spTree>
    <p:extLst>
      <p:ext uri="{BB962C8B-B14F-4D97-AF65-F5344CB8AC3E}">
        <p14:creationId xmlns:p14="http://schemas.microsoft.com/office/powerpoint/2010/main" val="362321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khj@ntlworld.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D1C8-5A98-BD0E-E4DC-D37981688782}"/>
              </a:ext>
            </a:extLst>
          </p:cNvPr>
          <p:cNvSpPr>
            <a:spLocks noGrp="1"/>
          </p:cNvSpPr>
          <p:nvPr>
            <p:ph type="title"/>
          </p:nvPr>
        </p:nvSpPr>
        <p:spPr>
          <a:xfrm>
            <a:off x="838200" y="1066582"/>
            <a:ext cx="10515600" cy="1325563"/>
          </a:xfrm>
        </p:spPr>
        <p:txBody>
          <a:bodyPr>
            <a:noAutofit/>
          </a:bodyPr>
          <a:lstStyle/>
          <a:p>
            <a:pPr algn="ctr"/>
            <a:r>
              <a:rPr lang="en-GB" sz="6000" dirty="0"/>
              <a:t>Update on the Boston Spa BEET Voltage Optimisation Project</a:t>
            </a:r>
          </a:p>
        </p:txBody>
      </p:sp>
      <p:sp>
        <p:nvSpPr>
          <p:cNvPr id="3" name="Content Placeholder 2">
            <a:extLst>
              <a:ext uri="{FF2B5EF4-FFF2-40B4-BE49-F238E27FC236}">
                <a16:creationId xmlns:a16="http://schemas.microsoft.com/office/drawing/2014/main" id="{E5C83433-097F-5AF4-6C22-E0BB10E16918}"/>
              </a:ext>
            </a:extLst>
          </p:cNvPr>
          <p:cNvSpPr>
            <a:spLocks noGrp="1"/>
          </p:cNvSpPr>
          <p:nvPr>
            <p:ph idx="1"/>
          </p:nvPr>
        </p:nvSpPr>
        <p:spPr>
          <a:xfrm>
            <a:off x="1290180" y="3306871"/>
            <a:ext cx="10063619" cy="2870092"/>
          </a:xfrm>
        </p:spPr>
        <p:txBody>
          <a:bodyPr>
            <a:normAutofit/>
          </a:bodyPr>
          <a:lstStyle/>
          <a:p>
            <a:pPr marL="0" indent="0" algn="ctr">
              <a:buNone/>
            </a:pPr>
            <a:r>
              <a:rPr lang="en-GB" dirty="0"/>
              <a:t>Presentation to U3A Climate Matters Group</a:t>
            </a:r>
          </a:p>
          <a:p>
            <a:pPr marL="0" indent="0" algn="ctr">
              <a:buNone/>
            </a:pPr>
            <a:endParaRPr lang="en-GB" dirty="0"/>
          </a:p>
          <a:p>
            <a:pPr marL="0" indent="0" algn="ctr">
              <a:buNone/>
            </a:pPr>
            <a:r>
              <a:rPr lang="en-GB" dirty="0"/>
              <a:t>Friday 26</a:t>
            </a:r>
            <a:r>
              <a:rPr lang="en-GB" baseline="30000" dirty="0"/>
              <a:t>th</a:t>
            </a:r>
            <a:r>
              <a:rPr lang="en-GB" dirty="0"/>
              <a:t> June 2026.</a:t>
            </a:r>
          </a:p>
          <a:p>
            <a:pPr algn="ctr"/>
            <a:endParaRPr lang="en-GB" dirty="0"/>
          </a:p>
          <a:p>
            <a:pPr marL="0" indent="0" algn="ctr">
              <a:buNone/>
            </a:pPr>
            <a:r>
              <a:rPr lang="en-GB" dirty="0"/>
              <a:t>Keith Jackson (Resident and instigator)</a:t>
            </a:r>
          </a:p>
          <a:p>
            <a:pPr marL="0" indent="0">
              <a:buNone/>
            </a:pPr>
            <a:endParaRPr lang="en-GB" dirty="0"/>
          </a:p>
        </p:txBody>
      </p:sp>
    </p:spTree>
    <p:extLst>
      <p:ext uri="{BB962C8B-B14F-4D97-AF65-F5344CB8AC3E}">
        <p14:creationId xmlns:p14="http://schemas.microsoft.com/office/powerpoint/2010/main" val="423873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6E521-5448-C0F4-D964-0743873C3E89}"/>
              </a:ext>
            </a:extLst>
          </p:cNvPr>
          <p:cNvSpPr>
            <a:spLocks noGrp="1"/>
          </p:cNvSpPr>
          <p:nvPr>
            <p:ph type="title"/>
          </p:nvPr>
        </p:nvSpPr>
        <p:spPr/>
        <p:txBody>
          <a:bodyPr/>
          <a:lstStyle/>
          <a:p>
            <a:r>
              <a:rPr lang="en-GB" dirty="0">
                <a:latin typeface="Arial Rounded MT Bold" panose="020F0704030504030204" pitchFamily="34" charset="0"/>
              </a:rPr>
              <a:t>The Light bulb moment</a:t>
            </a:r>
          </a:p>
        </p:txBody>
      </p:sp>
      <p:sp>
        <p:nvSpPr>
          <p:cNvPr id="3" name="Content Placeholder 2">
            <a:extLst>
              <a:ext uri="{FF2B5EF4-FFF2-40B4-BE49-F238E27FC236}">
                <a16:creationId xmlns:a16="http://schemas.microsoft.com/office/drawing/2014/main" id="{C02EE92D-103D-A0DA-C9D9-21127528B267}"/>
              </a:ext>
            </a:extLst>
          </p:cNvPr>
          <p:cNvSpPr>
            <a:spLocks noGrp="1"/>
          </p:cNvSpPr>
          <p:nvPr>
            <p:ph idx="1"/>
          </p:nvPr>
        </p:nvSpPr>
        <p:spPr/>
        <p:txBody>
          <a:bodyPr/>
          <a:lstStyle/>
          <a:p>
            <a:r>
              <a:rPr lang="en-GB" dirty="0"/>
              <a:t>Use the voltage readings from Smart Meters</a:t>
            </a:r>
          </a:p>
          <a:p>
            <a:r>
              <a:rPr lang="en-GB" dirty="0"/>
              <a:t>Regulate the voltage in real time</a:t>
            </a:r>
          </a:p>
        </p:txBody>
      </p:sp>
    </p:spTree>
    <p:extLst>
      <p:ext uri="{BB962C8B-B14F-4D97-AF65-F5344CB8AC3E}">
        <p14:creationId xmlns:p14="http://schemas.microsoft.com/office/powerpoint/2010/main" val="142849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4458-C49D-D6F2-79E8-A0B29CD3368C}"/>
              </a:ext>
            </a:extLst>
          </p:cNvPr>
          <p:cNvSpPr>
            <a:spLocks noGrp="1"/>
          </p:cNvSpPr>
          <p:nvPr>
            <p:ph type="title"/>
          </p:nvPr>
        </p:nvSpPr>
        <p:spPr/>
        <p:txBody>
          <a:bodyPr/>
          <a:lstStyle/>
          <a:p>
            <a:r>
              <a:rPr lang="en-GB" dirty="0"/>
              <a:t>                    </a:t>
            </a:r>
            <a:r>
              <a:rPr lang="en-GB" dirty="0">
                <a:latin typeface="Arial Rounded MT Bold" panose="020F0704030504030204" pitchFamily="34" charset="0"/>
              </a:rPr>
              <a:t>Voltages Prior to BEET</a:t>
            </a:r>
          </a:p>
        </p:txBody>
      </p:sp>
      <p:pic>
        <p:nvPicPr>
          <p:cNvPr id="5" name="Content Placeholder 4">
            <a:extLst>
              <a:ext uri="{FF2B5EF4-FFF2-40B4-BE49-F238E27FC236}">
                <a16:creationId xmlns:a16="http://schemas.microsoft.com/office/drawing/2014/main" id="{9E45E1F8-5251-14BA-70C5-3DF447FDF3B8}"/>
              </a:ext>
            </a:extLst>
          </p:cNvPr>
          <p:cNvPicPr>
            <a:picLocks noGrp="1" noChangeAspect="1"/>
          </p:cNvPicPr>
          <p:nvPr>
            <p:ph idx="1"/>
          </p:nvPr>
        </p:nvPicPr>
        <p:blipFill>
          <a:blip r:embed="rId3"/>
          <a:stretch>
            <a:fillRect/>
          </a:stretch>
        </p:blipFill>
        <p:spPr>
          <a:xfrm>
            <a:off x="1624478" y="1567543"/>
            <a:ext cx="9049296" cy="4925332"/>
          </a:xfrm>
          <a:prstGeom prst="rect">
            <a:avLst/>
          </a:prstGeom>
        </p:spPr>
      </p:pic>
    </p:spTree>
    <p:extLst>
      <p:ext uri="{BB962C8B-B14F-4D97-AF65-F5344CB8AC3E}">
        <p14:creationId xmlns:p14="http://schemas.microsoft.com/office/powerpoint/2010/main" val="165938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3361D5-089F-5193-57AF-9DAC1CB97F0E}"/>
              </a:ext>
            </a:extLst>
          </p:cNvPr>
          <p:cNvSpPr>
            <a:spLocks noGrp="1"/>
          </p:cNvSpPr>
          <p:nvPr>
            <p:ph type="title"/>
          </p:nvPr>
        </p:nvSpPr>
        <p:spPr/>
        <p:txBody>
          <a:bodyPr>
            <a:normAutofit/>
          </a:bodyPr>
          <a:lstStyle/>
          <a:p>
            <a:r>
              <a:rPr lang="en-GB" dirty="0"/>
              <a:t>               </a:t>
            </a:r>
            <a:r>
              <a:rPr lang="en-GB" sz="4000" dirty="0">
                <a:latin typeface="Arial Rounded MT Bold" panose="020F0704030504030204" pitchFamily="34" charset="0"/>
              </a:rPr>
              <a:t>How Voltage has been Reduced</a:t>
            </a:r>
            <a:br>
              <a:rPr lang="en-GB" dirty="0"/>
            </a:br>
            <a:r>
              <a:rPr lang="en-GB" dirty="0"/>
              <a:t>                         (</a:t>
            </a:r>
            <a:r>
              <a:rPr lang="en-GB" dirty="0">
                <a:solidFill>
                  <a:srgbClr val="FF0000"/>
                </a:solidFill>
              </a:rPr>
              <a:t>Nov 2023 </a:t>
            </a:r>
            <a:r>
              <a:rPr lang="en-GB" dirty="0"/>
              <a:t>to </a:t>
            </a:r>
            <a:r>
              <a:rPr lang="en-GB" dirty="0">
                <a:solidFill>
                  <a:schemeClr val="accent6">
                    <a:lumMod val="50000"/>
                  </a:schemeClr>
                </a:solidFill>
              </a:rPr>
              <a:t>Nov 2024</a:t>
            </a:r>
            <a:r>
              <a:rPr lang="en-GB" dirty="0"/>
              <a:t>)</a:t>
            </a:r>
          </a:p>
        </p:txBody>
      </p:sp>
      <p:pic>
        <p:nvPicPr>
          <p:cNvPr id="10" name="Content Placeholder 9">
            <a:extLst>
              <a:ext uri="{FF2B5EF4-FFF2-40B4-BE49-F238E27FC236}">
                <a16:creationId xmlns:a16="http://schemas.microsoft.com/office/drawing/2014/main" id="{74D388ED-1D11-8BA2-F366-FFB739A4E92A}"/>
              </a:ext>
            </a:extLst>
          </p:cNvPr>
          <p:cNvPicPr>
            <a:picLocks noGrp="1" noChangeAspect="1"/>
          </p:cNvPicPr>
          <p:nvPr>
            <p:ph idx="1"/>
          </p:nvPr>
        </p:nvPicPr>
        <p:blipFill>
          <a:blip r:embed="rId3"/>
          <a:stretch>
            <a:fillRect/>
          </a:stretch>
        </p:blipFill>
        <p:spPr>
          <a:xfrm>
            <a:off x="1779418" y="1690688"/>
            <a:ext cx="8691658" cy="5016925"/>
          </a:xfrm>
          <a:prstGeom prst="rect">
            <a:avLst/>
          </a:prstGeom>
        </p:spPr>
      </p:pic>
    </p:spTree>
    <p:extLst>
      <p:ext uri="{BB962C8B-B14F-4D97-AF65-F5344CB8AC3E}">
        <p14:creationId xmlns:p14="http://schemas.microsoft.com/office/powerpoint/2010/main" val="84564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D1DA-6613-21EB-8B3B-0510D95CFA5C}"/>
              </a:ext>
            </a:extLst>
          </p:cNvPr>
          <p:cNvSpPr>
            <a:spLocks noGrp="1"/>
          </p:cNvSpPr>
          <p:nvPr>
            <p:ph type="title"/>
          </p:nvPr>
        </p:nvSpPr>
        <p:spPr/>
        <p:txBody>
          <a:bodyPr/>
          <a:lstStyle/>
          <a:p>
            <a:pPr algn="ctr"/>
            <a:r>
              <a:rPr lang="en-GB" dirty="0">
                <a:latin typeface="Mistral" panose="03090702030407020403" pitchFamily="66" charset="0"/>
              </a:rPr>
              <a:t>The Scope for Voltage Improvement</a:t>
            </a:r>
          </a:p>
        </p:txBody>
      </p:sp>
      <p:sp>
        <p:nvSpPr>
          <p:cNvPr id="3" name="Text Placeholder 2">
            <a:extLst>
              <a:ext uri="{FF2B5EF4-FFF2-40B4-BE49-F238E27FC236}">
                <a16:creationId xmlns:a16="http://schemas.microsoft.com/office/drawing/2014/main" id="{726A2728-A94C-0E29-C559-F9AC7FAF6C99}"/>
              </a:ext>
            </a:extLst>
          </p:cNvPr>
          <p:cNvSpPr>
            <a:spLocks noGrp="1"/>
          </p:cNvSpPr>
          <p:nvPr>
            <p:ph type="body" idx="1"/>
          </p:nvPr>
        </p:nvSpPr>
        <p:spPr/>
        <p:txBody>
          <a:bodyPr/>
          <a:lstStyle/>
          <a:p>
            <a:endParaRPr lang="en-GB" dirty="0"/>
          </a:p>
        </p:txBody>
      </p:sp>
      <p:sp>
        <p:nvSpPr>
          <p:cNvPr id="5" name="Text Placeholder 4">
            <a:extLst>
              <a:ext uri="{FF2B5EF4-FFF2-40B4-BE49-F238E27FC236}">
                <a16:creationId xmlns:a16="http://schemas.microsoft.com/office/drawing/2014/main" id="{889E49AB-2F09-A098-FE26-C14BA095CFB3}"/>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B84ABE8E-0C20-982F-292F-53A1B905C0FF}"/>
              </a:ext>
            </a:extLst>
          </p:cNvPr>
          <p:cNvSpPr>
            <a:spLocks noGrp="1"/>
          </p:cNvSpPr>
          <p:nvPr>
            <p:ph sz="quarter" idx="4"/>
          </p:nvPr>
        </p:nvSpPr>
        <p:spPr/>
        <p:txBody>
          <a:bodyPr/>
          <a:lstStyle/>
          <a:p>
            <a:endParaRPr lang="en-GB"/>
          </a:p>
        </p:txBody>
      </p:sp>
      <p:pic>
        <p:nvPicPr>
          <p:cNvPr id="7" name="Content Placeholder 6">
            <a:extLst>
              <a:ext uri="{FF2B5EF4-FFF2-40B4-BE49-F238E27FC236}">
                <a16:creationId xmlns:a16="http://schemas.microsoft.com/office/drawing/2014/main" id="{E7437E6E-D902-1A23-DBCC-0FE62AFBF8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22412" y="175870"/>
            <a:ext cx="9150326" cy="6506260"/>
          </a:xfrm>
          <a:prstGeom prst="rect">
            <a:avLst/>
          </a:prstGeom>
        </p:spPr>
      </p:pic>
    </p:spTree>
    <p:extLst>
      <p:ext uri="{BB962C8B-B14F-4D97-AF65-F5344CB8AC3E}">
        <p14:creationId xmlns:p14="http://schemas.microsoft.com/office/powerpoint/2010/main" val="4286248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6AB8-2674-E56A-7A22-18E799EB992B}"/>
              </a:ext>
            </a:extLst>
          </p:cNvPr>
          <p:cNvSpPr>
            <a:spLocks noGrp="1"/>
          </p:cNvSpPr>
          <p:nvPr>
            <p:ph type="title"/>
          </p:nvPr>
        </p:nvSpPr>
        <p:spPr/>
        <p:txBody>
          <a:bodyPr/>
          <a:lstStyle/>
          <a:p>
            <a:pPr algn="ctr"/>
            <a:r>
              <a:rPr lang="en-GB" dirty="0">
                <a:latin typeface="Arial Rounded MT Bold" panose="020F0704030504030204" pitchFamily="34" charset="0"/>
              </a:rPr>
              <a:t>Lower Voltage is Risk Free</a:t>
            </a:r>
            <a:br>
              <a:rPr lang="en-GB" dirty="0">
                <a:latin typeface="Mistral" panose="03090702030407020403" pitchFamily="66" charset="0"/>
              </a:rPr>
            </a:br>
            <a:r>
              <a:rPr lang="en-GB" sz="2800" dirty="0">
                <a:latin typeface="+mn-lt"/>
              </a:rPr>
              <a:t>(Snapshot of typical volts at Wesley House)</a:t>
            </a:r>
          </a:p>
        </p:txBody>
      </p:sp>
      <p:pic>
        <p:nvPicPr>
          <p:cNvPr id="5" name="Content Placeholder 4">
            <a:extLst>
              <a:ext uri="{FF2B5EF4-FFF2-40B4-BE49-F238E27FC236}">
                <a16:creationId xmlns:a16="http://schemas.microsoft.com/office/drawing/2014/main" id="{1FD200A5-DC9A-23D9-DDF4-7C83CEF79A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735136" y="2453941"/>
            <a:ext cx="5026525" cy="3769893"/>
          </a:xfrm>
          <a:prstGeom prst="rect">
            <a:avLst/>
          </a:prstGeom>
        </p:spPr>
      </p:pic>
    </p:spTree>
    <p:extLst>
      <p:ext uri="{BB962C8B-B14F-4D97-AF65-F5344CB8AC3E}">
        <p14:creationId xmlns:p14="http://schemas.microsoft.com/office/powerpoint/2010/main" val="112758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7D92F7-E493-BEF4-52A5-2F61D66F2BA3}"/>
              </a:ext>
            </a:extLst>
          </p:cNvPr>
          <p:cNvSpPr>
            <a:spLocks noGrp="1"/>
          </p:cNvSpPr>
          <p:nvPr>
            <p:ph type="title"/>
          </p:nvPr>
        </p:nvSpPr>
        <p:spPr>
          <a:xfrm>
            <a:off x="1234638" y="0"/>
            <a:ext cx="3932237" cy="1452058"/>
          </a:xfrm>
        </p:spPr>
        <p:txBody>
          <a:bodyPr>
            <a:normAutofit/>
          </a:bodyPr>
          <a:lstStyle/>
          <a:p>
            <a:r>
              <a:rPr lang="en-GB" dirty="0"/>
              <a:t>      </a:t>
            </a:r>
            <a:r>
              <a:rPr lang="en-GB" sz="4400" dirty="0">
                <a:latin typeface="Arial Rounded MT Bold" panose="020F0704030504030204" pitchFamily="34" charset="0"/>
              </a:rPr>
              <a:t>BEET Territory        </a:t>
            </a:r>
            <a:endParaRPr lang="en-GB" sz="5400" dirty="0">
              <a:latin typeface="Arial Rounded MT Bold" panose="020F0704030504030204" pitchFamily="34" charset="0"/>
            </a:endParaRPr>
          </a:p>
        </p:txBody>
      </p:sp>
      <p:pic>
        <p:nvPicPr>
          <p:cNvPr id="7" name="Content Placeholder 6">
            <a:extLst>
              <a:ext uri="{FF2B5EF4-FFF2-40B4-BE49-F238E27FC236}">
                <a16:creationId xmlns:a16="http://schemas.microsoft.com/office/drawing/2014/main" id="{A42E7E42-8CF6-E56C-AA38-23E08EC00A8E}"/>
              </a:ext>
            </a:extLst>
          </p:cNvPr>
          <p:cNvPicPr>
            <a:picLocks noGrp="1" noChangeAspect="1"/>
          </p:cNvPicPr>
          <p:nvPr>
            <p:ph idx="1"/>
          </p:nvPr>
        </p:nvPicPr>
        <p:blipFill>
          <a:blip r:embed="rId3"/>
          <a:stretch>
            <a:fillRect/>
          </a:stretch>
        </p:blipFill>
        <p:spPr>
          <a:xfrm>
            <a:off x="5327720" y="234863"/>
            <a:ext cx="6688611" cy="6388274"/>
          </a:xfrm>
          <a:prstGeom prst="rect">
            <a:avLst/>
          </a:prstGeom>
        </p:spPr>
      </p:pic>
      <p:sp>
        <p:nvSpPr>
          <p:cNvPr id="2" name="Text Placeholder 1">
            <a:extLst>
              <a:ext uri="{FF2B5EF4-FFF2-40B4-BE49-F238E27FC236}">
                <a16:creationId xmlns:a16="http://schemas.microsoft.com/office/drawing/2014/main" id="{F1409905-4F9A-BCA6-875F-BC9878583B7E}"/>
              </a:ext>
            </a:extLst>
          </p:cNvPr>
          <p:cNvSpPr>
            <a:spLocks noGrp="1"/>
          </p:cNvSpPr>
          <p:nvPr>
            <p:ph type="body" sz="half" idx="2"/>
          </p:nvPr>
        </p:nvSpPr>
        <p:spPr>
          <a:xfrm>
            <a:off x="1073794" y="1736557"/>
            <a:ext cx="3932237" cy="4439653"/>
          </a:xfrm>
        </p:spPr>
        <p:txBody>
          <a:bodyPr>
            <a:normAutofit fontScale="92500" lnSpcReduction="20000"/>
          </a:bodyPr>
          <a:lstStyle/>
          <a:p>
            <a:r>
              <a:rPr lang="en-GB" b="1" dirty="0"/>
              <a:t>Properties fed from Primary Substations:</a:t>
            </a:r>
          </a:p>
          <a:p>
            <a:pPr marL="285750" indent="-285750">
              <a:buFontTx/>
              <a:buChar char="-"/>
            </a:pPr>
            <a:r>
              <a:rPr lang="en-GB" dirty="0" err="1"/>
              <a:t>Audby</a:t>
            </a:r>
            <a:r>
              <a:rPr lang="en-GB" dirty="0"/>
              <a:t> Lane Wetherby</a:t>
            </a:r>
          </a:p>
          <a:p>
            <a:pPr marL="285750" indent="-285750">
              <a:buFontTx/>
              <a:buChar char="-"/>
            </a:pPr>
            <a:r>
              <a:rPr lang="en-GB" dirty="0"/>
              <a:t>Leeds Road Collingham.</a:t>
            </a:r>
          </a:p>
          <a:p>
            <a:pPr marL="285750" indent="-285750">
              <a:buFontTx/>
              <a:buChar char="-"/>
            </a:pPr>
            <a:r>
              <a:rPr lang="en-GB" dirty="0"/>
              <a:t>Warren Lane Tadcaster.</a:t>
            </a:r>
          </a:p>
          <a:p>
            <a:r>
              <a:rPr lang="en-GB" b="1" dirty="0"/>
              <a:t>Places Benefiting:</a:t>
            </a:r>
          </a:p>
          <a:p>
            <a:r>
              <a:rPr lang="en-GB" dirty="0"/>
              <a:t>        Wetherby</a:t>
            </a:r>
          </a:p>
          <a:p>
            <a:r>
              <a:rPr lang="en-GB" dirty="0"/>
              <a:t>        Kirk Deighton</a:t>
            </a:r>
          </a:p>
          <a:p>
            <a:r>
              <a:rPr lang="en-GB" dirty="0"/>
              <a:t>        </a:t>
            </a:r>
            <a:r>
              <a:rPr lang="en-GB" dirty="0" err="1"/>
              <a:t>Walshford</a:t>
            </a:r>
            <a:endParaRPr lang="en-GB" dirty="0"/>
          </a:p>
          <a:p>
            <a:r>
              <a:rPr lang="en-GB" dirty="0"/>
              <a:t>        Tockwith</a:t>
            </a:r>
          </a:p>
          <a:p>
            <a:r>
              <a:rPr lang="en-GB" dirty="0"/>
              <a:t>        Walton</a:t>
            </a:r>
          </a:p>
          <a:p>
            <a:r>
              <a:rPr lang="en-GB" dirty="0"/>
              <a:t>        Clifford</a:t>
            </a:r>
          </a:p>
          <a:p>
            <a:r>
              <a:rPr lang="en-GB" dirty="0"/>
              <a:t>        Bramham</a:t>
            </a:r>
          </a:p>
          <a:p>
            <a:r>
              <a:rPr lang="en-GB" dirty="0"/>
              <a:t>        Collingham</a:t>
            </a:r>
          </a:p>
          <a:p>
            <a:r>
              <a:rPr lang="en-GB" dirty="0"/>
              <a:t>        Bardsey</a:t>
            </a:r>
          </a:p>
          <a:p>
            <a:r>
              <a:rPr lang="en-GB" dirty="0"/>
              <a:t>        Wike</a:t>
            </a:r>
          </a:p>
        </p:txBody>
      </p:sp>
    </p:spTree>
    <p:extLst>
      <p:ext uri="{BB962C8B-B14F-4D97-AF65-F5344CB8AC3E}">
        <p14:creationId xmlns:p14="http://schemas.microsoft.com/office/powerpoint/2010/main" val="194137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3CB5-CDEB-2FC9-6EC0-D4E58BAD84C0}"/>
              </a:ext>
            </a:extLst>
          </p:cNvPr>
          <p:cNvSpPr>
            <a:spLocks noGrp="1"/>
          </p:cNvSpPr>
          <p:nvPr>
            <p:ph type="title"/>
          </p:nvPr>
        </p:nvSpPr>
        <p:spPr/>
        <p:txBody>
          <a:bodyPr>
            <a:normAutofit/>
          </a:bodyPr>
          <a:lstStyle/>
          <a:p>
            <a:pPr algn="ctr"/>
            <a:r>
              <a:rPr lang="en-GB" sz="5400" dirty="0">
                <a:latin typeface="Arial Rounded MT Bold" panose="020F0704030504030204" pitchFamily="34" charset="0"/>
              </a:rPr>
              <a:t>What Next?</a:t>
            </a:r>
          </a:p>
        </p:txBody>
      </p:sp>
      <p:sp>
        <p:nvSpPr>
          <p:cNvPr id="3" name="Content Placeholder 2">
            <a:extLst>
              <a:ext uri="{FF2B5EF4-FFF2-40B4-BE49-F238E27FC236}">
                <a16:creationId xmlns:a16="http://schemas.microsoft.com/office/drawing/2014/main" id="{0A56D363-3DB8-815D-F150-1ED6FD75B027}"/>
              </a:ext>
            </a:extLst>
          </p:cNvPr>
          <p:cNvSpPr>
            <a:spLocks noGrp="1"/>
          </p:cNvSpPr>
          <p:nvPr>
            <p:ph idx="1"/>
          </p:nvPr>
        </p:nvSpPr>
        <p:spPr/>
        <p:txBody>
          <a:bodyPr/>
          <a:lstStyle/>
          <a:p>
            <a:r>
              <a:rPr lang="en-GB" dirty="0"/>
              <a:t>Wetherby – Benefits secured so sit back and ENJOY.</a:t>
            </a:r>
          </a:p>
          <a:p>
            <a:r>
              <a:rPr lang="en-GB" dirty="0"/>
              <a:t>Yorkshire and the North East – 5 year rollout programme by </a:t>
            </a:r>
            <a:r>
              <a:rPr lang="en-GB" dirty="0" err="1"/>
              <a:t>NPg</a:t>
            </a:r>
            <a:r>
              <a:rPr lang="en-GB" dirty="0"/>
              <a:t>.</a:t>
            </a:r>
          </a:p>
          <a:p>
            <a:r>
              <a:rPr lang="en-GB" dirty="0"/>
              <a:t>Across UK  – Work in hand to persuade (some reluctance).</a:t>
            </a:r>
          </a:p>
        </p:txBody>
      </p:sp>
    </p:spTree>
    <p:extLst>
      <p:ext uri="{BB962C8B-B14F-4D97-AF65-F5344CB8AC3E}">
        <p14:creationId xmlns:p14="http://schemas.microsoft.com/office/powerpoint/2010/main" val="686631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B1DA-88FE-0648-2FE7-C6118EBBA1D7}"/>
              </a:ext>
            </a:extLst>
          </p:cNvPr>
          <p:cNvSpPr>
            <a:spLocks noGrp="1"/>
          </p:cNvSpPr>
          <p:nvPr>
            <p:ph type="title"/>
          </p:nvPr>
        </p:nvSpPr>
        <p:spPr/>
        <p:txBody>
          <a:bodyPr>
            <a:normAutofit fontScale="90000"/>
          </a:bodyPr>
          <a:lstStyle/>
          <a:p>
            <a:pPr algn="ctr"/>
            <a:r>
              <a:rPr lang="en-GB" sz="4400" dirty="0">
                <a:latin typeface="Arial Rounded MT Bold" panose="020F0704030504030204" pitchFamily="34" charset="0"/>
              </a:rPr>
              <a:t>ENA Consultation for UK</a:t>
            </a:r>
          </a:p>
        </p:txBody>
      </p:sp>
      <p:sp>
        <p:nvSpPr>
          <p:cNvPr id="3" name="Content Placeholder 2">
            <a:extLst>
              <a:ext uri="{FF2B5EF4-FFF2-40B4-BE49-F238E27FC236}">
                <a16:creationId xmlns:a16="http://schemas.microsoft.com/office/drawing/2014/main" id="{CAA84F99-6C84-7A2F-390D-AD716C263216}"/>
              </a:ext>
            </a:extLst>
          </p:cNvPr>
          <p:cNvSpPr>
            <a:spLocks noGrp="1"/>
          </p:cNvSpPr>
          <p:nvPr>
            <p:ph idx="1"/>
          </p:nvPr>
        </p:nvSpPr>
        <p:spPr>
          <a:xfrm>
            <a:off x="4093698" y="111483"/>
            <a:ext cx="6843065" cy="6584740"/>
          </a:xfrm>
        </p:spPr>
        <p:txBody>
          <a:bodyPr>
            <a:normAutofit fontScale="77500" lnSpcReduction="20000"/>
          </a:bodyPr>
          <a:lstStyle/>
          <a:p>
            <a:pPr marL="1828800" lvl="4" indent="0">
              <a:buNone/>
            </a:pPr>
            <a:r>
              <a:rPr lang="en-GB" sz="2400" b="1" dirty="0"/>
              <a:t>Engineering for the Future Modernising statutory voltage limits </a:t>
            </a:r>
          </a:p>
          <a:p>
            <a:pPr lvl="4">
              <a:buFontTx/>
              <a:buChar char="-"/>
            </a:pPr>
            <a:r>
              <a:rPr lang="en-GB" b="1" dirty="0"/>
              <a:t>consultation January 2026 average of 243 V to a value closer to 230 V. </a:t>
            </a:r>
          </a:p>
          <a:p>
            <a:pPr lvl="4">
              <a:buFontTx/>
              <a:buChar char="-"/>
            </a:pPr>
            <a:endParaRPr lang="en-GB" b="1" dirty="0"/>
          </a:p>
          <a:p>
            <a:pPr marL="1828800" lvl="4" indent="0">
              <a:buNone/>
            </a:pPr>
            <a:r>
              <a:rPr lang="en-GB" dirty="0"/>
              <a:t>There are potential issues caused by this and pragmatism is required to make a balanced decision. </a:t>
            </a:r>
          </a:p>
          <a:p>
            <a:pPr marL="1828800" lvl="4" indent="0">
              <a:buNone/>
            </a:pPr>
            <a:r>
              <a:rPr lang="en-GB" dirty="0"/>
              <a:t>This consultation highlights the key benefits and key issues, where on balance, the net benefits are estimated to reduce long-term costs by billions of pounds whilst better facilitating the energy transition. </a:t>
            </a:r>
          </a:p>
          <a:p>
            <a:pPr marL="1828800" lvl="4" indent="0">
              <a:buNone/>
            </a:pPr>
            <a:r>
              <a:rPr lang="en-GB" dirty="0"/>
              <a:t>3 Proposal </a:t>
            </a:r>
          </a:p>
          <a:p>
            <a:pPr marL="1828800" lvl="4" indent="0">
              <a:buNone/>
            </a:pPr>
            <a:r>
              <a:rPr lang="en-GB" dirty="0"/>
              <a:t>The proposal is to change the lower bound of the low voltage statutory voltage limits from -6% (216.2 V) to -10% (207 V). This would allow networks to be operated within a wider range of voltages, enable customers to connect more generation and more demand (including devices such as electric vehicles and heat pumps). Fewer barriers will result in lower cost and faster timescales for customers. Products manufactured since 1995, when the UK harmonised with European standards, have been designed to this wider voltage range.  The proposal is to then implement a 1% voltage reduction in the first year and then monitor and assess the impact (including the potential issues outlined in this report). This will be followed by a further reduction of 1% in the second year where acceptable. This would result in a 2% voltage reduction overall (generally applied on the 11 kV network, therefore impacting both the 11 kV network and the downstream LV network). Currently, customers receive an average voltage of 243 V. Therefore, this proposal would reduce the average voltage to 238 V (an average reduction of 5 V). This still exceeds the declared voltage for which appliances were designed to operate at, whilst being significantly above the lower limit. </a:t>
            </a:r>
          </a:p>
        </p:txBody>
      </p:sp>
      <p:sp>
        <p:nvSpPr>
          <p:cNvPr id="4" name="Text Placeholder 3">
            <a:extLst>
              <a:ext uri="{FF2B5EF4-FFF2-40B4-BE49-F238E27FC236}">
                <a16:creationId xmlns:a16="http://schemas.microsoft.com/office/drawing/2014/main" id="{10BDABD9-8416-360F-260A-CC7E21D29CEE}"/>
              </a:ext>
            </a:extLst>
          </p:cNvPr>
          <p:cNvSpPr>
            <a:spLocks noGrp="1"/>
          </p:cNvSpPr>
          <p:nvPr>
            <p:ph type="body" sz="half" idx="2"/>
          </p:nvPr>
        </p:nvSpPr>
        <p:spPr/>
        <p:txBody>
          <a:bodyPr/>
          <a:lstStyle/>
          <a:p>
            <a:r>
              <a:rPr lang="en-GB" dirty="0"/>
              <a:t>  </a:t>
            </a:r>
          </a:p>
          <a:p>
            <a:r>
              <a:rPr lang="en-GB" dirty="0"/>
              <a:t>   (Extract from current ENA consultation)</a:t>
            </a:r>
          </a:p>
          <a:p>
            <a:r>
              <a:rPr lang="en-GB" dirty="0"/>
              <a:t> </a:t>
            </a:r>
          </a:p>
        </p:txBody>
      </p:sp>
    </p:spTree>
    <p:extLst>
      <p:ext uri="{BB962C8B-B14F-4D97-AF65-F5344CB8AC3E}">
        <p14:creationId xmlns:p14="http://schemas.microsoft.com/office/powerpoint/2010/main" val="1982823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7453-3496-8AB3-2B94-85C486809B48}"/>
              </a:ext>
            </a:extLst>
          </p:cNvPr>
          <p:cNvSpPr>
            <a:spLocks noGrp="1"/>
          </p:cNvSpPr>
          <p:nvPr>
            <p:ph type="title"/>
          </p:nvPr>
        </p:nvSpPr>
        <p:spPr/>
        <p:txBody>
          <a:bodyPr>
            <a:normAutofit/>
          </a:bodyPr>
          <a:lstStyle/>
          <a:p>
            <a:pPr algn="ctr"/>
            <a:r>
              <a:rPr lang="en-GB" sz="5400" dirty="0">
                <a:latin typeface="Arial Rounded MT Bold" panose="020F0704030504030204" pitchFamily="34" charset="0"/>
              </a:rPr>
              <a:t>Open Discussion</a:t>
            </a:r>
          </a:p>
        </p:txBody>
      </p:sp>
      <p:sp>
        <p:nvSpPr>
          <p:cNvPr id="3" name="Content Placeholder 2">
            <a:extLst>
              <a:ext uri="{FF2B5EF4-FFF2-40B4-BE49-F238E27FC236}">
                <a16:creationId xmlns:a16="http://schemas.microsoft.com/office/drawing/2014/main" id="{1828CACC-D32F-0073-CF03-33B6D0910D9B}"/>
              </a:ext>
            </a:extLst>
          </p:cNvPr>
          <p:cNvSpPr>
            <a:spLocks noGrp="1"/>
          </p:cNvSpPr>
          <p:nvPr>
            <p:ph idx="1"/>
          </p:nvPr>
        </p:nvSpPr>
        <p:spPr/>
        <p:txBody>
          <a:bodyPr/>
          <a:lstStyle/>
          <a:p>
            <a:pPr marL="0" indent="0">
              <a:buNone/>
            </a:pPr>
            <a:r>
              <a:rPr lang="en-GB" dirty="0"/>
              <a:t>                Your opportunity to get more information………..</a:t>
            </a:r>
          </a:p>
          <a:p>
            <a:pPr marL="0" indent="0">
              <a:buNone/>
            </a:pPr>
            <a:endParaRPr lang="en-GB" dirty="0"/>
          </a:p>
          <a:p>
            <a:pPr marL="0" indent="0">
              <a:buNone/>
            </a:pPr>
            <a:r>
              <a:rPr lang="en-GB" dirty="0"/>
              <a:t>      </a:t>
            </a:r>
            <a:r>
              <a:rPr lang="en-GB" dirty="0">
                <a:solidFill>
                  <a:schemeClr val="accent5">
                    <a:lumMod val="75000"/>
                  </a:schemeClr>
                </a:solidFill>
              </a:rPr>
              <a:t>How…..?                  </a:t>
            </a:r>
            <a:r>
              <a:rPr lang="en-GB" dirty="0">
                <a:solidFill>
                  <a:srgbClr val="C00000"/>
                </a:solidFill>
              </a:rPr>
              <a:t>What if……?                 </a:t>
            </a:r>
            <a:r>
              <a:rPr lang="en-GB" dirty="0">
                <a:solidFill>
                  <a:schemeClr val="accent6">
                    <a:lumMod val="75000"/>
                  </a:schemeClr>
                </a:solidFill>
              </a:rPr>
              <a:t>Who pays….?</a:t>
            </a:r>
          </a:p>
          <a:p>
            <a:pPr marL="0" indent="0">
              <a:buNone/>
            </a:pPr>
            <a:endParaRPr lang="en-GB" dirty="0"/>
          </a:p>
          <a:p>
            <a:pPr marL="0" indent="0">
              <a:buNone/>
            </a:pPr>
            <a:r>
              <a:rPr lang="en-GB" dirty="0"/>
              <a:t>                      </a:t>
            </a:r>
            <a:r>
              <a:rPr lang="en-GB" dirty="0">
                <a:solidFill>
                  <a:schemeClr val="accent6"/>
                </a:solidFill>
              </a:rPr>
              <a:t>Why…….?                               </a:t>
            </a:r>
            <a:r>
              <a:rPr lang="en-GB" dirty="0">
                <a:solidFill>
                  <a:schemeClr val="accent4">
                    <a:lumMod val="75000"/>
                  </a:schemeClr>
                </a:solidFill>
              </a:rPr>
              <a:t>But……?              </a:t>
            </a:r>
          </a:p>
          <a:p>
            <a:pPr marL="0" indent="0">
              <a:buNone/>
            </a:pPr>
            <a:endParaRPr lang="en-GB" dirty="0"/>
          </a:p>
          <a:p>
            <a:pPr marL="0" indent="0">
              <a:buNone/>
            </a:pPr>
            <a:r>
              <a:rPr lang="en-GB" dirty="0"/>
              <a:t>        </a:t>
            </a:r>
            <a:r>
              <a:rPr lang="en-GB" dirty="0">
                <a:solidFill>
                  <a:srgbClr val="FF0000"/>
                </a:solidFill>
              </a:rPr>
              <a:t>When……..?               </a:t>
            </a:r>
            <a:r>
              <a:rPr lang="en-GB" dirty="0">
                <a:solidFill>
                  <a:schemeClr val="tx2">
                    <a:lumMod val="75000"/>
                  </a:schemeClr>
                </a:solidFill>
              </a:rPr>
              <a:t>Have you………..?              </a:t>
            </a:r>
            <a:r>
              <a:rPr lang="en-GB" dirty="0">
                <a:solidFill>
                  <a:srgbClr val="0070C0"/>
                </a:solidFill>
              </a:rPr>
              <a:t>I think………..?</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42894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1584-CB34-0040-BC5B-4197696FA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B9FD3-D9E0-9570-BBA0-E107E9F72AEE}"/>
              </a:ext>
            </a:extLst>
          </p:cNvPr>
          <p:cNvSpPr>
            <a:spLocks noGrp="1"/>
          </p:cNvSpPr>
          <p:nvPr>
            <p:ph type="ctrTitle"/>
          </p:nvPr>
        </p:nvSpPr>
        <p:spPr>
          <a:xfrm>
            <a:off x="1657739" y="-275253"/>
            <a:ext cx="8876522" cy="1875453"/>
          </a:xfrm>
        </p:spPr>
        <p:txBody>
          <a:bodyPr>
            <a:normAutofit/>
          </a:bodyPr>
          <a:lstStyle/>
          <a:p>
            <a:pPr algn="ctr"/>
            <a:r>
              <a:rPr lang="en-GB" sz="5400" dirty="0">
                <a:latin typeface="Arial Rounded MT Bold" panose="020F0704030504030204" pitchFamily="34" charset="0"/>
              </a:rPr>
              <a:t>A Quick Video Introduction to BEET</a:t>
            </a:r>
          </a:p>
        </p:txBody>
      </p:sp>
      <p:sp>
        <p:nvSpPr>
          <p:cNvPr id="4" name="Subtitle 3">
            <a:extLst>
              <a:ext uri="{FF2B5EF4-FFF2-40B4-BE49-F238E27FC236}">
                <a16:creationId xmlns:a16="http://schemas.microsoft.com/office/drawing/2014/main" id="{34E0DBDD-984A-1273-8963-3420266B5A19}"/>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8DBDB1DD-E213-6FBE-4317-CCF87BFD3614}"/>
              </a:ext>
            </a:extLst>
          </p:cNvPr>
          <p:cNvPicPr>
            <a:picLocks noChangeAspect="1"/>
          </p:cNvPicPr>
          <p:nvPr/>
        </p:nvPicPr>
        <p:blipFill>
          <a:blip r:embed="rId3"/>
          <a:stretch>
            <a:fillRect/>
          </a:stretch>
        </p:blipFill>
        <p:spPr>
          <a:xfrm>
            <a:off x="1252151" y="1876081"/>
            <a:ext cx="9687698" cy="5107675"/>
          </a:xfrm>
          <a:prstGeom prst="rect">
            <a:avLst/>
          </a:prstGeom>
        </p:spPr>
      </p:pic>
    </p:spTree>
    <p:extLst>
      <p:ext uri="{BB962C8B-B14F-4D97-AF65-F5344CB8AC3E}">
        <p14:creationId xmlns:p14="http://schemas.microsoft.com/office/powerpoint/2010/main" val="354858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470C9-18BA-2524-3FA2-2ACD2D3D5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B1F18-FA67-92A1-C795-89CE9EFECF80}"/>
              </a:ext>
            </a:extLst>
          </p:cNvPr>
          <p:cNvSpPr>
            <a:spLocks noGrp="1"/>
          </p:cNvSpPr>
          <p:nvPr>
            <p:ph type="title"/>
          </p:nvPr>
        </p:nvSpPr>
        <p:spPr/>
        <p:txBody>
          <a:bodyPr/>
          <a:lstStyle/>
          <a:p>
            <a:r>
              <a:rPr lang="en-GB" b="1" dirty="0">
                <a:latin typeface="Arial Rounded MT Bold" panose="020F0704030504030204" pitchFamily="34" charset="0"/>
              </a:rPr>
              <a:t>My story</a:t>
            </a:r>
          </a:p>
        </p:txBody>
      </p:sp>
      <p:sp>
        <p:nvSpPr>
          <p:cNvPr id="3" name="Content Placeholder 2">
            <a:extLst>
              <a:ext uri="{FF2B5EF4-FFF2-40B4-BE49-F238E27FC236}">
                <a16:creationId xmlns:a16="http://schemas.microsoft.com/office/drawing/2014/main" id="{C68F61EF-00BE-05D8-040C-BCBC3A66A9C4}"/>
              </a:ext>
            </a:extLst>
          </p:cNvPr>
          <p:cNvSpPr>
            <a:spLocks noGrp="1"/>
          </p:cNvSpPr>
          <p:nvPr>
            <p:ph idx="1"/>
          </p:nvPr>
        </p:nvSpPr>
        <p:spPr/>
        <p:txBody>
          <a:bodyPr/>
          <a:lstStyle/>
          <a:p>
            <a:r>
              <a:rPr lang="en-GB" dirty="0"/>
              <a:t>Long career in Electricity Industry around UK</a:t>
            </a:r>
          </a:p>
          <a:p>
            <a:r>
              <a:rPr lang="en-GB" dirty="0"/>
              <a:t>Career experience of historic low voltage problems</a:t>
            </a:r>
          </a:p>
          <a:p>
            <a:r>
              <a:rPr lang="en-GB" dirty="0"/>
              <a:t>Found excess voltage on my Solar PV </a:t>
            </a:r>
          </a:p>
          <a:p>
            <a:r>
              <a:rPr lang="en-GB" dirty="0"/>
              <a:t>Explored reasons for high voltage </a:t>
            </a:r>
          </a:p>
          <a:p>
            <a:r>
              <a:rPr lang="en-GB" dirty="0"/>
              <a:t>Challenged OFGEM and my local Distribution Network Operator</a:t>
            </a:r>
          </a:p>
          <a:p>
            <a:r>
              <a:rPr lang="en-GB" dirty="0"/>
              <a:t>Developed solution on behalf of customers and Planet</a:t>
            </a:r>
          </a:p>
          <a:p>
            <a:r>
              <a:rPr lang="en-GB" dirty="0"/>
              <a:t>Now pressing for UK roll out</a:t>
            </a:r>
          </a:p>
        </p:txBody>
      </p:sp>
    </p:spTree>
    <p:extLst>
      <p:ext uri="{BB962C8B-B14F-4D97-AF65-F5344CB8AC3E}">
        <p14:creationId xmlns:p14="http://schemas.microsoft.com/office/powerpoint/2010/main" val="2256373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A2E86-21D3-5F07-5A2E-DD30CE6C76FF}"/>
              </a:ext>
            </a:extLst>
          </p:cNvPr>
          <p:cNvSpPr>
            <a:spLocks noGrp="1"/>
          </p:cNvSpPr>
          <p:nvPr>
            <p:ph type="title"/>
          </p:nvPr>
        </p:nvSpPr>
        <p:spPr/>
        <p:txBody>
          <a:bodyPr>
            <a:normAutofit/>
          </a:bodyPr>
          <a:lstStyle/>
          <a:p>
            <a:pPr algn="ctr"/>
            <a:r>
              <a:rPr lang="en-GB" sz="4000" dirty="0">
                <a:latin typeface="Arial Rounded MT Bold" panose="020F0704030504030204" pitchFamily="34" charset="0"/>
              </a:rPr>
              <a:t>Thanks for Listening and Engaging</a:t>
            </a:r>
          </a:p>
        </p:txBody>
      </p:sp>
      <p:sp>
        <p:nvSpPr>
          <p:cNvPr id="3" name="Content Placeholder 2">
            <a:extLst>
              <a:ext uri="{FF2B5EF4-FFF2-40B4-BE49-F238E27FC236}">
                <a16:creationId xmlns:a16="http://schemas.microsoft.com/office/drawing/2014/main" id="{FF41FD1A-25D8-1434-CF20-94A49E789828}"/>
              </a:ext>
            </a:extLst>
          </p:cNvPr>
          <p:cNvSpPr>
            <a:spLocks noGrp="1"/>
          </p:cNvSpPr>
          <p:nvPr>
            <p:ph idx="1"/>
          </p:nvPr>
        </p:nvSpPr>
        <p:spPr/>
        <p:txBody>
          <a:bodyPr>
            <a:normAutofit/>
          </a:bodyPr>
          <a:lstStyle/>
          <a:p>
            <a:pPr marL="0" indent="0">
              <a:buNone/>
            </a:pPr>
            <a:r>
              <a:rPr lang="en-GB" sz="3200" dirty="0"/>
              <a:t>Want More Information?</a:t>
            </a:r>
          </a:p>
          <a:p>
            <a:pPr marL="0" indent="0">
              <a:buNone/>
            </a:pPr>
            <a:endParaRPr lang="en-GB" dirty="0"/>
          </a:p>
          <a:p>
            <a:pPr marL="0" indent="0">
              <a:buNone/>
            </a:pPr>
            <a:r>
              <a:rPr lang="en-GB" dirty="0"/>
              <a:t>Link to Northern Powergrid :    </a:t>
            </a:r>
          </a:p>
          <a:p>
            <a:pPr marL="0" indent="0">
              <a:buNone/>
            </a:pPr>
            <a:r>
              <a:rPr lang="en-GB" dirty="0"/>
              <a:t>                                   northernpowergrid.com/beet</a:t>
            </a:r>
          </a:p>
          <a:p>
            <a:pPr marL="0" indent="0">
              <a:buNone/>
            </a:pPr>
            <a:r>
              <a:rPr lang="en-GB" dirty="0"/>
              <a:t>Local contact:  </a:t>
            </a:r>
          </a:p>
          <a:p>
            <a:pPr marL="0" indent="0">
              <a:buNone/>
            </a:pPr>
            <a:r>
              <a:rPr lang="en-GB" dirty="0"/>
              <a:t>                                             Keith Jackson  </a:t>
            </a:r>
          </a:p>
          <a:p>
            <a:pPr marL="0" indent="0">
              <a:buNone/>
            </a:pPr>
            <a:r>
              <a:rPr lang="en-GB" dirty="0"/>
              <a:t>                                   email:  </a:t>
            </a:r>
            <a:r>
              <a:rPr lang="en-GB" dirty="0">
                <a:hlinkClick r:id="rId3"/>
              </a:rPr>
              <a:t>khj@ntlworld.com</a:t>
            </a:r>
            <a:r>
              <a:rPr lang="en-GB" dirty="0"/>
              <a:t>                   </a:t>
            </a:r>
          </a:p>
          <a:p>
            <a:pPr marL="0" indent="0">
              <a:buNone/>
            </a:pPr>
            <a:r>
              <a:rPr lang="en-GB" dirty="0"/>
              <a:t>                                  Telephone: 01937 522536</a:t>
            </a:r>
          </a:p>
        </p:txBody>
      </p:sp>
    </p:spTree>
    <p:extLst>
      <p:ext uri="{BB962C8B-B14F-4D97-AF65-F5344CB8AC3E}">
        <p14:creationId xmlns:p14="http://schemas.microsoft.com/office/powerpoint/2010/main" val="1841569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F86B-A980-BAD0-3067-91D4A0B3B72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21E7298-6296-36E8-3A5A-BCB48944196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5873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1445-61E0-A44F-564F-47904247CDFC}"/>
              </a:ext>
            </a:extLst>
          </p:cNvPr>
          <p:cNvSpPr>
            <a:spLocks noGrp="1"/>
          </p:cNvSpPr>
          <p:nvPr>
            <p:ph type="title"/>
          </p:nvPr>
        </p:nvSpPr>
        <p:spPr>
          <a:xfrm>
            <a:off x="588826" y="-116139"/>
            <a:ext cx="10515600" cy="1325563"/>
          </a:xfrm>
        </p:spPr>
        <p:txBody>
          <a:bodyPr/>
          <a:lstStyle/>
          <a:p>
            <a:r>
              <a:rPr lang="en-GB" dirty="0"/>
              <a:t>              </a:t>
            </a:r>
            <a:r>
              <a:rPr lang="en-GB" sz="4000" dirty="0">
                <a:latin typeface="Arial Rounded MT Bold" panose="020F0704030504030204" pitchFamily="34" charset="0"/>
              </a:rPr>
              <a:t>International exposure in 2025</a:t>
            </a:r>
          </a:p>
        </p:txBody>
      </p:sp>
      <p:pic>
        <p:nvPicPr>
          <p:cNvPr id="5" name="Content Placeholder 4">
            <a:extLst>
              <a:ext uri="{FF2B5EF4-FFF2-40B4-BE49-F238E27FC236}">
                <a16:creationId xmlns:a16="http://schemas.microsoft.com/office/drawing/2014/main" id="{B9AC51F8-59CB-CA54-BA13-7FC6360B808D}"/>
              </a:ext>
            </a:extLst>
          </p:cNvPr>
          <p:cNvPicPr>
            <a:picLocks noGrp="1" noChangeAspect="1"/>
          </p:cNvPicPr>
          <p:nvPr>
            <p:ph idx="1"/>
          </p:nvPr>
        </p:nvPicPr>
        <p:blipFill>
          <a:blip r:embed="rId3"/>
          <a:stretch>
            <a:fillRect/>
          </a:stretch>
        </p:blipFill>
        <p:spPr>
          <a:xfrm>
            <a:off x="3854459" y="968793"/>
            <a:ext cx="3984335" cy="5645021"/>
          </a:xfrm>
          <a:prstGeom prst="rect">
            <a:avLst/>
          </a:prstGeom>
        </p:spPr>
      </p:pic>
    </p:spTree>
    <p:extLst>
      <p:ext uri="{BB962C8B-B14F-4D97-AF65-F5344CB8AC3E}">
        <p14:creationId xmlns:p14="http://schemas.microsoft.com/office/powerpoint/2010/main" val="2976999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875B-325B-E11D-467C-89FA366C9797}"/>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974A8AEC-4689-3188-B2E9-52C017FBAAD3}"/>
              </a:ext>
            </a:extLst>
          </p:cNvPr>
          <p:cNvSpPr>
            <a:spLocks noGrp="1"/>
          </p:cNvSpPr>
          <p:nvPr>
            <p:ph type="subTitle" idx="1"/>
          </p:nvPr>
        </p:nvSpPr>
        <p:spPr/>
        <p:txBody>
          <a:bodyPr/>
          <a:lstStyle/>
          <a:p>
            <a:endParaRPr lang="en-GB"/>
          </a:p>
        </p:txBody>
      </p:sp>
      <p:pic>
        <p:nvPicPr>
          <p:cNvPr id="4" name="Graphic 1">
            <a:extLst>
              <a:ext uri="{FF2B5EF4-FFF2-40B4-BE49-F238E27FC236}">
                <a16:creationId xmlns:a16="http://schemas.microsoft.com/office/drawing/2014/main" id="{E8D41AF7-BDCB-437F-9235-9BF4511F27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4591" y="0"/>
            <a:ext cx="12192000" cy="6858000"/>
          </a:xfrm>
          <a:prstGeom prst="rect">
            <a:avLst/>
          </a:prstGeom>
        </p:spPr>
      </p:pic>
    </p:spTree>
    <p:extLst>
      <p:ext uri="{BB962C8B-B14F-4D97-AF65-F5344CB8AC3E}">
        <p14:creationId xmlns:p14="http://schemas.microsoft.com/office/powerpoint/2010/main" val="174803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C2468-A158-F593-C16B-079EFA78019C}"/>
            </a:ext>
          </a:extLst>
        </p:cNvPr>
        <p:cNvGrpSpPr/>
        <p:nvPr/>
      </p:nvGrpSpPr>
      <p:grpSpPr>
        <a:xfrm>
          <a:off x="0" y="0"/>
          <a:ext cx="0" cy="0"/>
          <a:chOff x="0" y="0"/>
          <a:chExt cx="0" cy="0"/>
        </a:xfrm>
      </p:grpSpPr>
      <p:pic>
        <p:nvPicPr>
          <p:cNvPr id="2" name="Graphic 3">
            <a:extLst>
              <a:ext uri="{FF2B5EF4-FFF2-40B4-BE49-F238E27FC236}">
                <a16:creationId xmlns:a16="http://schemas.microsoft.com/office/drawing/2014/main" id="{6A282879-F01F-92F5-43DB-20D57BF9B4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5011" y="160420"/>
            <a:ext cx="12192000" cy="6858001"/>
          </a:xfrm>
          <a:prstGeom prst="rect">
            <a:avLst/>
          </a:prstGeom>
        </p:spPr>
      </p:pic>
    </p:spTree>
    <p:extLst>
      <p:ext uri="{BB962C8B-B14F-4D97-AF65-F5344CB8AC3E}">
        <p14:creationId xmlns:p14="http://schemas.microsoft.com/office/powerpoint/2010/main" val="168523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5BE-528E-8C51-1304-4AA0411AAD59}"/>
              </a:ext>
            </a:extLst>
          </p:cNvPr>
          <p:cNvSpPr>
            <a:spLocks noGrp="1"/>
          </p:cNvSpPr>
          <p:nvPr>
            <p:ph type="title"/>
          </p:nvPr>
        </p:nvSpPr>
        <p:spPr/>
        <p:txBody>
          <a:bodyPr/>
          <a:lstStyle/>
          <a:p>
            <a:r>
              <a:rPr lang="en-GB" dirty="0">
                <a:latin typeface="Arial Rounded MT Bold" panose="020F0704030504030204" pitchFamily="34" charset="0"/>
              </a:rPr>
              <a:t>                     What is Voltage?</a:t>
            </a:r>
            <a:endParaRPr lang="en-GB" dirty="0"/>
          </a:p>
        </p:txBody>
      </p:sp>
      <p:pic>
        <p:nvPicPr>
          <p:cNvPr id="1026" name="Picture 2" descr="water analogy - The Engineering Mindset">
            <a:extLst>
              <a:ext uri="{FF2B5EF4-FFF2-40B4-BE49-F238E27FC236}">
                <a16:creationId xmlns:a16="http://schemas.microsoft.com/office/drawing/2014/main" id="{C9FAE399-8A04-2BFF-DE2F-81268523FA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00661" y="1825625"/>
            <a:ext cx="559067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1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7AAA-9C9A-F51B-EB14-92609A55E740}"/>
              </a:ext>
            </a:extLst>
          </p:cNvPr>
          <p:cNvSpPr>
            <a:spLocks noGrp="1"/>
          </p:cNvSpPr>
          <p:nvPr>
            <p:ph type="title"/>
          </p:nvPr>
        </p:nvSpPr>
        <p:spPr>
          <a:xfrm>
            <a:off x="838200" y="798641"/>
            <a:ext cx="10515600" cy="1325563"/>
          </a:xfrm>
        </p:spPr>
        <p:txBody>
          <a:bodyPr>
            <a:normAutofit fontScale="90000"/>
          </a:bodyPr>
          <a:lstStyle/>
          <a:p>
            <a:pPr algn="ctr"/>
            <a:r>
              <a:rPr lang="en-GB" sz="4900" dirty="0">
                <a:latin typeface="Arial Rounded MT Bold" panose="020F0704030504030204" pitchFamily="34" charset="0"/>
              </a:rPr>
              <a:t>What is the BIG Idea?</a:t>
            </a:r>
            <a:br>
              <a:rPr lang="en-GB" sz="4900" dirty="0">
                <a:latin typeface="Arial Rounded MT Bold" panose="020F0704030504030204" pitchFamily="34" charset="0"/>
              </a:rPr>
            </a:br>
            <a:br>
              <a:rPr lang="en-GB" dirty="0">
                <a:latin typeface="Arial Rounded MT Bold" panose="020F0704030504030204" pitchFamily="34" charset="0"/>
              </a:rPr>
            </a:br>
            <a:endParaRPr lang="en-GB"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59CFDF1A-C393-BB9A-EF15-8C6699414F7D}"/>
              </a:ext>
            </a:extLst>
          </p:cNvPr>
          <p:cNvSpPr>
            <a:spLocks noGrp="1"/>
          </p:cNvSpPr>
          <p:nvPr>
            <p:ph idx="1"/>
          </p:nvPr>
        </p:nvSpPr>
        <p:spPr/>
        <p:txBody>
          <a:bodyPr/>
          <a:lstStyle/>
          <a:p>
            <a:pPr marL="0" indent="0">
              <a:buNone/>
            </a:pPr>
            <a:endParaRPr lang="en-GB" sz="3200" dirty="0"/>
          </a:p>
          <a:p>
            <a:pPr marL="0" indent="0">
              <a:buNone/>
            </a:pPr>
            <a:r>
              <a:rPr lang="en-GB" sz="3200" dirty="0"/>
              <a:t>Voltage has been too high and wastes electricity.</a:t>
            </a:r>
          </a:p>
          <a:p>
            <a:pPr marL="0" indent="0">
              <a:buNone/>
            </a:pPr>
            <a:r>
              <a:rPr lang="en-GB" sz="3200" dirty="0"/>
              <a:t>By Controlling Voltage (mostly downwards) it will :-</a:t>
            </a:r>
          </a:p>
          <a:p>
            <a:endParaRPr lang="en-GB" dirty="0"/>
          </a:p>
          <a:p>
            <a:r>
              <a:rPr lang="en-GB" dirty="0"/>
              <a:t>Reduce Electricity Bills</a:t>
            </a:r>
          </a:p>
          <a:p>
            <a:r>
              <a:rPr lang="en-GB" dirty="0"/>
              <a:t>Reduce Carbon Emissions</a:t>
            </a:r>
          </a:p>
          <a:p>
            <a:r>
              <a:rPr lang="en-GB" dirty="0"/>
              <a:t>Release Capacity on the Electricity Network</a:t>
            </a:r>
          </a:p>
        </p:txBody>
      </p:sp>
    </p:spTree>
    <p:extLst>
      <p:ext uri="{BB962C8B-B14F-4D97-AF65-F5344CB8AC3E}">
        <p14:creationId xmlns:p14="http://schemas.microsoft.com/office/powerpoint/2010/main" val="1845468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B01D-7C62-1248-39BC-0C8D432CF35E}"/>
              </a:ext>
            </a:extLst>
          </p:cNvPr>
          <p:cNvSpPr>
            <a:spLocks noGrp="1"/>
          </p:cNvSpPr>
          <p:nvPr>
            <p:ph type="title"/>
          </p:nvPr>
        </p:nvSpPr>
        <p:spPr/>
        <p:txBody>
          <a:bodyPr/>
          <a:lstStyle/>
          <a:p>
            <a:pPr algn="ctr"/>
            <a:r>
              <a:rPr lang="en-GB" dirty="0">
                <a:latin typeface="Arial Rounded MT Bold" panose="020F0704030504030204" pitchFamily="34" charset="0"/>
              </a:rPr>
              <a:t>Why hasn’t it been done before?</a:t>
            </a:r>
          </a:p>
        </p:txBody>
      </p:sp>
      <p:sp>
        <p:nvSpPr>
          <p:cNvPr id="3" name="Content Placeholder 2">
            <a:extLst>
              <a:ext uri="{FF2B5EF4-FFF2-40B4-BE49-F238E27FC236}">
                <a16:creationId xmlns:a16="http://schemas.microsoft.com/office/drawing/2014/main" id="{4FFC3223-39B4-7522-BA25-B29E3FAEA82C}"/>
              </a:ext>
            </a:extLst>
          </p:cNvPr>
          <p:cNvSpPr>
            <a:spLocks noGrp="1"/>
          </p:cNvSpPr>
          <p:nvPr>
            <p:ph idx="1"/>
          </p:nvPr>
        </p:nvSpPr>
        <p:spPr/>
        <p:txBody>
          <a:bodyPr/>
          <a:lstStyle/>
          <a:p>
            <a:endParaRPr lang="en-GB" dirty="0"/>
          </a:p>
          <a:p>
            <a:r>
              <a:rPr lang="en-GB" dirty="0"/>
              <a:t>Industry Traditional Habit. “We’ve always done it that way”.</a:t>
            </a:r>
          </a:p>
          <a:p>
            <a:r>
              <a:rPr lang="en-GB" dirty="0"/>
              <a:t>Central Generation (CEGB) was normal. Now it is decentralised.</a:t>
            </a:r>
          </a:p>
          <a:p>
            <a:r>
              <a:rPr lang="en-GB" dirty="0"/>
              <a:t>Harmonisation of voltage across Europe in 1993 (but UK ignored).</a:t>
            </a:r>
          </a:p>
          <a:p>
            <a:r>
              <a:rPr lang="en-GB" dirty="0"/>
              <a:t>Privatisation changed behaviour in favour of shareholders.</a:t>
            </a:r>
          </a:p>
          <a:p>
            <a:r>
              <a:rPr lang="en-GB" dirty="0"/>
              <a:t>Weak Regulation by OFGEM – no incentive.</a:t>
            </a:r>
          </a:p>
          <a:p>
            <a:pPr marL="0" indent="0">
              <a:buNone/>
            </a:pPr>
            <a:endParaRPr lang="en-GB" dirty="0"/>
          </a:p>
        </p:txBody>
      </p:sp>
    </p:spTree>
    <p:extLst>
      <p:ext uri="{BB962C8B-B14F-4D97-AF65-F5344CB8AC3E}">
        <p14:creationId xmlns:p14="http://schemas.microsoft.com/office/powerpoint/2010/main" val="193303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5D406-BFA6-EC3E-D1D2-D4968889938E}"/>
              </a:ext>
            </a:extLst>
          </p:cNvPr>
          <p:cNvSpPr>
            <a:spLocks noGrp="1"/>
          </p:cNvSpPr>
          <p:nvPr>
            <p:ph type="title"/>
          </p:nvPr>
        </p:nvSpPr>
        <p:spPr/>
        <p:txBody>
          <a:bodyPr>
            <a:normAutofit/>
          </a:bodyPr>
          <a:lstStyle/>
          <a:p>
            <a:pPr algn="ctr"/>
            <a:r>
              <a:rPr lang="en-GB" dirty="0">
                <a:latin typeface="Arial Rounded MT Bold" panose="020F0704030504030204" pitchFamily="34" charset="0"/>
              </a:rPr>
              <a:t>Can it be True?</a:t>
            </a:r>
          </a:p>
        </p:txBody>
      </p:sp>
      <p:sp>
        <p:nvSpPr>
          <p:cNvPr id="3" name="Content Placeholder 2">
            <a:extLst>
              <a:ext uri="{FF2B5EF4-FFF2-40B4-BE49-F238E27FC236}">
                <a16:creationId xmlns:a16="http://schemas.microsoft.com/office/drawing/2014/main" id="{0ABF7AE1-57BE-4CBB-20BE-DDE0631CA559}"/>
              </a:ext>
            </a:extLst>
          </p:cNvPr>
          <p:cNvSpPr>
            <a:spLocks noGrp="1"/>
          </p:cNvSpPr>
          <p:nvPr>
            <p:ph idx="1"/>
          </p:nvPr>
        </p:nvSpPr>
        <p:spPr/>
        <p:txBody>
          <a:bodyPr>
            <a:normAutofit/>
          </a:bodyPr>
          <a:lstStyle/>
          <a:p>
            <a:r>
              <a:rPr lang="en-GB" dirty="0"/>
              <a:t>Proven Academic and Industry studies.</a:t>
            </a:r>
          </a:p>
          <a:p>
            <a:r>
              <a:rPr lang="en-GB" dirty="0"/>
              <a:t>Industry established method to reduce load under Emergency</a:t>
            </a:r>
          </a:p>
          <a:p>
            <a:r>
              <a:rPr lang="en-GB" dirty="0"/>
              <a:t>Private Industry experience – many factories employ VO. </a:t>
            </a:r>
          </a:p>
        </p:txBody>
      </p:sp>
    </p:spTree>
    <p:extLst>
      <p:ext uri="{BB962C8B-B14F-4D97-AF65-F5344CB8AC3E}">
        <p14:creationId xmlns:p14="http://schemas.microsoft.com/office/powerpoint/2010/main" val="339083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098E-EA6F-C7A0-96E7-70BF6DEBB563}"/>
              </a:ext>
            </a:extLst>
          </p:cNvPr>
          <p:cNvSpPr>
            <a:spLocks noGrp="1"/>
          </p:cNvSpPr>
          <p:nvPr>
            <p:ph type="title"/>
          </p:nvPr>
        </p:nvSpPr>
        <p:spPr>
          <a:xfrm>
            <a:off x="838200" y="137715"/>
            <a:ext cx="10515600" cy="1325563"/>
          </a:xfrm>
        </p:spPr>
        <p:txBody>
          <a:bodyPr/>
          <a:lstStyle/>
          <a:p>
            <a:r>
              <a:rPr lang="en-GB" dirty="0">
                <a:latin typeface="Arial Rounded MT Bold" panose="020F0704030504030204" pitchFamily="34" charset="0"/>
              </a:rPr>
              <a:t>Local Electricity Network </a:t>
            </a:r>
          </a:p>
        </p:txBody>
      </p:sp>
      <p:pic>
        <p:nvPicPr>
          <p:cNvPr id="6" name="Content Placeholder 5">
            <a:extLst>
              <a:ext uri="{FF2B5EF4-FFF2-40B4-BE49-F238E27FC236}">
                <a16:creationId xmlns:a16="http://schemas.microsoft.com/office/drawing/2014/main" id="{35426A46-1C70-F138-0D5D-C7EC2565694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428741" y="3942810"/>
            <a:ext cx="3348827" cy="2511620"/>
          </a:xfrm>
        </p:spPr>
      </p:pic>
      <p:pic>
        <p:nvPicPr>
          <p:cNvPr id="8" name="Content Placeholder 7">
            <a:extLst>
              <a:ext uri="{FF2B5EF4-FFF2-40B4-BE49-F238E27FC236}">
                <a16:creationId xmlns:a16="http://schemas.microsoft.com/office/drawing/2014/main" id="{DE1CBF79-C0AE-6337-400C-A7454F2CEC64}"/>
              </a:ext>
            </a:extLst>
          </p:cNvPr>
          <p:cNvPicPr>
            <a:picLocks noGrp="1" noChangeAspect="1"/>
          </p:cNvPicPr>
          <p:nvPr>
            <p:ph sz="half" idx="2"/>
          </p:nvPr>
        </p:nvPicPr>
        <p:blipFill>
          <a:blip r:embed="rId4"/>
          <a:stretch>
            <a:fillRect/>
          </a:stretch>
        </p:blipFill>
        <p:spPr>
          <a:xfrm>
            <a:off x="99841" y="2052734"/>
            <a:ext cx="6418300" cy="4467335"/>
          </a:xfrm>
        </p:spPr>
      </p:pic>
      <p:pic>
        <p:nvPicPr>
          <p:cNvPr id="3" name="Picture 2">
            <a:extLst>
              <a:ext uri="{FF2B5EF4-FFF2-40B4-BE49-F238E27FC236}">
                <a16:creationId xmlns:a16="http://schemas.microsoft.com/office/drawing/2014/main" id="{B5BD19C6-C3C4-C51A-87F3-6D5B0EA45D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3448" y="1247368"/>
            <a:ext cx="3174119" cy="2380765"/>
          </a:xfrm>
          <a:prstGeom prst="rect">
            <a:avLst/>
          </a:prstGeom>
          <a:noFill/>
          <a:ln>
            <a:noFill/>
          </a:ln>
        </p:spPr>
      </p:pic>
      <p:pic>
        <p:nvPicPr>
          <p:cNvPr id="4" name="Content Placeholder 4">
            <a:extLst>
              <a:ext uri="{FF2B5EF4-FFF2-40B4-BE49-F238E27FC236}">
                <a16:creationId xmlns:a16="http://schemas.microsoft.com/office/drawing/2014/main" id="{1FA92864-8839-D316-6B03-EF462BB5FF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04985" y="1561322"/>
            <a:ext cx="2511619" cy="1883714"/>
          </a:xfrm>
          <a:prstGeom prst="rect">
            <a:avLst/>
          </a:prstGeom>
        </p:spPr>
      </p:pic>
      <p:pic>
        <p:nvPicPr>
          <p:cNvPr id="7" name="Picture 6">
            <a:extLst>
              <a:ext uri="{FF2B5EF4-FFF2-40B4-BE49-F238E27FC236}">
                <a16:creationId xmlns:a16="http://schemas.microsoft.com/office/drawing/2014/main" id="{20EF41EE-3982-5388-1159-B9C6402BD3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534159" y="4810689"/>
            <a:ext cx="1878562" cy="1408921"/>
          </a:xfrm>
          <a:prstGeom prst="rect">
            <a:avLst/>
          </a:prstGeom>
        </p:spPr>
      </p:pic>
    </p:spTree>
    <p:extLst>
      <p:ext uri="{BB962C8B-B14F-4D97-AF65-F5344CB8AC3E}">
        <p14:creationId xmlns:p14="http://schemas.microsoft.com/office/powerpoint/2010/main" val="3852104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3737</TotalTime>
  <Words>1482</Words>
  <Application>Microsoft Office PowerPoint</Application>
  <PresentationFormat>Widescreen</PresentationFormat>
  <Paragraphs>163</Paragraphs>
  <Slides>22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Rounded MT Bold</vt:lpstr>
      <vt:lpstr>Calibri</vt:lpstr>
      <vt:lpstr>Calibri Light</vt:lpstr>
      <vt:lpstr>Mistral</vt:lpstr>
      <vt:lpstr>Office Theme</vt:lpstr>
      <vt:lpstr>Update on the Boston Spa BEET Voltage Optimisation Project</vt:lpstr>
      <vt:lpstr>My story</vt:lpstr>
      <vt:lpstr>PowerPoint Presentation</vt:lpstr>
      <vt:lpstr>PowerPoint Presentation</vt:lpstr>
      <vt:lpstr>                     What is Voltage?</vt:lpstr>
      <vt:lpstr>What is the BIG Idea?  </vt:lpstr>
      <vt:lpstr>Why hasn’t it been done before?</vt:lpstr>
      <vt:lpstr>Can it be True?</vt:lpstr>
      <vt:lpstr>Local Electricity Network </vt:lpstr>
      <vt:lpstr>The Light bulb moment</vt:lpstr>
      <vt:lpstr>                    Voltages Prior to BEET</vt:lpstr>
      <vt:lpstr>               How Voltage has been Reduced                          (Nov 2023 to Nov 2024)</vt:lpstr>
      <vt:lpstr>The Scope for Voltage Improvement</vt:lpstr>
      <vt:lpstr>Lower Voltage is Risk Free (Snapshot of typical volts at Wesley House)</vt:lpstr>
      <vt:lpstr>      BEET Territory        </vt:lpstr>
      <vt:lpstr>What Next?</vt:lpstr>
      <vt:lpstr>ENA Consultation for UK</vt:lpstr>
      <vt:lpstr>Open Discussion</vt:lpstr>
      <vt:lpstr>A Quick Video Introduction to BEET</vt:lpstr>
      <vt:lpstr>Thanks for Listening and Engaging</vt:lpstr>
      <vt:lpstr>PowerPoint Presentation</vt:lpstr>
      <vt:lpstr>              International exposure in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Jackson</dc:creator>
  <cp:lastModifiedBy>Linda Creed</cp:lastModifiedBy>
  <cp:revision>30</cp:revision>
  <cp:lastPrinted>2026-06-17T15:16:06Z</cp:lastPrinted>
  <dcterms:created xsi:type="dcterms:W3CDTF">2025-10-23T15:10:19Z</dcterms:created>
  <dcterms:modified xsi:type="dcterms:W3CDTF">2026-06-26T14:10:18Z</dcterms:modified>
</cp:coreProperties>
</file>