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60" r:id="rId14"/>
    <p:sldId id="270" r:id="rId15"/>
    <p:sldId id="271" r:id="rId16"/>
    <p:sldId id="268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8A6733-7FF4-43EE-BA2F-C707AC92341E}" v="47" dt="2026-04-21T19:21:28.1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23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6C86-BB27-4C8E-842E-66711E83C2D1}" type="datetimeFigureOut">
              <a:rPr lang="en-GB" smtClean="0"/>
              <a:t>24/04/2026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B615-F7F9-4201-98DC-E113AF638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985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6C86-BB27-4C8E-842E-66711E83C2D1}" type="datetimeFigureOut">
              <a:rPr lang="en-GB" smtClean="0"/>
              <a:t>24/04/2026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B615-F7F9-4201-98DC-E113AF638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088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6C86-BB27-4C8E-842E-66711E83C2D1}" type="datetimeFigureOut">
              <a:rPr lang="en-GB" smtClean="0"/>
              <a:t>24/04/2026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B615-F7F9-4201-98DC-E113AF638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87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6C86-BB27-4C8E-842E-66711E83C2D1}" type="datetimeFigureOut">
              <a:rPr lang="en-GB" smtClean="0"/>
              <a:t>24/04/2026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B615-F7F9-4201-98DC-E113AF638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66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6C86-BB27-4C8E-842E-66711E83C2D1}" type="datetimeFigureOut">
              <a:rPr lang="en-GB" smtClean="0"/>
              <a:t>24/04/2026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B615-F7F9-4201-98DC-E113AF638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2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6C86-BB27-4C8E-842E-66711E83C2D1}" type="datetimeFigureOut">
              <a:rPr lang="en-GB" smtClean="0"/>
              <a:t>24/04/2026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B615-F7F9-4201-98DC-E113AF638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51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6C86-BB27-4C8E-842E-66711E83C2D1}" type="datetimeFigureOut">
              <a:rPr lang="en-GB" smtClean="0"/>
              <a:t>24/04/2026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B615-F7F9-4201-98DC-E113AF638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531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6C86-BB27-4C8E-842E-66711E83C2D1}" type="datetimeFigureOut">
              <a:rPr lang="en-GB" smtClean="0"/>
              <a:t>24/04/2026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B615-F7F9-4201-98DC-E113AF638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68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6C86-BB27-4C8E-842E-66711E83C2D1}" type="datetimeFigureOut">
              <a:rPr lang="en-GB" smtClean="0"/>
              <a:t>24/04/2026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B615-F7F9-4201-98DC-E113AF638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5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6C86-BB27-4C8E-842E-66711E83C2D1}" type="datetimeFigureOut">
              <a:rPr lang="en-GB" smtClean="0"/>
              <a:t>24/04/2026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B615-F7F9-4201-98DC-E113AF638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60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6C86-BB27-4C8E-842E-66711E83C2D1}" type="datetimeFigureOut">
              <a:rPr lang="en-GB" smtClean="0"/>
              <a:t>24/04/2026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B615-F7F9-4201-98DC-E113AF638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99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16C86-BB27-4C8E-842E-66711E83C2D1}" type="datetimeFigureOut">
              <a:rPr lang="en-GB" smtClean="0"/>
              <a:t>24/04/2026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2B615-F7F9-4201-98DC-E113AF638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77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Air to Air and Air-Sourced Heat Pump (ASHP)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Helen Howard</a:t>
            </a:r>
          </a:p>
        </p:txBody>
      </p:sp>
    </p:spTree>
    <p:extLst>
      <p:ext uri="{BB962C8B-B14F-4D97-AF65-F5344CB8AC3E}">
        <p14:creationId xmlns:p14="http://schemas.microsoft.com/office/powerpoint/2010/main" val="3735133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Total Energy low running costs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January 2026  bill £</a:t>
            </a:r>
            <a:r>
              <a:rPr lang="en-GB" b="1" dirty="0"/>
              <a:t>72.43</a:t>
            </a:r>
          </a:p>
          <a:p>
            <a:r>
              <a:rPr lang="en-GB" dirty="0"/>
              <a:t>February 2026 bill £</a:t>
            </a:r>
            <a:r>
              <a:rPr lang="en-GB" b="1" dirty="0"/>
              <a:t>65.62</a:t>
            </a:r>
          </a:p>
          <a:p>
            <a:r>
              <a:rPr lang="en-GB" dirty="0"/>
              <a:t>March 2026 bill </a:t>
            </a:r>
            <a:r>
              <a:rPr lang="en-GB" b="1" dirty="0"/>
              <a:t>£33.68</a:t>
            </a:r>
          </a:p>
          <a:p>
            <a:r>
              <a:rPr lang="en-GB" dirty="0"/>
              <a:t>Tariff: </a:t>
            </a:r>
            <a:r>
              <a:rPr lang="en-GB" b="1" i="1" dirty="0"/>
              <a:t>Intelligent Octopus Go </a:t>
            </a:r>
            <a:r>
              <a:rPr lang="en-GB" dirty="0"/>
              <a:t>for car charger</a:t>
            </a:r>
          </a:p>
          <a:p>
            <a:r>
              <a:rPr lang="en-GB" dirty="0"/>
              <a:t>6.67p per unit for 6 hrs at night 11.30 to 5.30</a:t>
            </a:r>
          </a:p>
          <a:p>
            <a:pPr marL="0" indent="0">
              <a:buNone/>
            </a:pPr>
            <a:r>
              <a:rPr lang="en-GB" dirty="0"/>
              <a:t>	to charge car and fill batteries, used to run 	the house all day including heating</a:t>
            </a:r>
          </a:p>
          <a:p>
            <a:pPr marL="0" indent="0">
              <a:buNone/>
            </a:pPr>
            <a:r>
              <a:rPr lang="en-GB" dirty="0"/>
              <a:t>(free solar energy when the sky is light)</a:t>
            </a:r>
          </a:p>
        </p:txBody>
      </p:sp>
    </p:spTree>
    <p:extLst>
      <p:ext uri="{BB962C8B-B14F-4D97-AF65-F5344CB8AC3E}">
        <p14:creationId xmlns:p14="http://schemas.microsoft.com/office/powerpoint/2010/main" val="3354669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601D3-6E2C-062C-1280-788A65CC1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2A700-51FA-5C5C-1744-47D4E52789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Ground Source Heat Pump</a:t>
            </a:r>
            <a:br>
              <a:rPr lang="en-GB" dirty="0"/>
            </a:br>
            <a:r>
              <a:rPr lang="en-GB" dirty="0"/>
              <a:t>and Air to Air Heat Pump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9225E2-89B0-D53A-B990-2A98939525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Nick Ward</a:t>
            </a:r>
          </a:p>
        </p:txBody>
      </p:sp>
    </p:spTree>
    <p:extLst>
      <p:ext uri="{BB962C8B-B14F-4D97-AF65-F5344CB8AC3E}">
        <p14:creationId xmlns:p14="http://schemas.microsoft.com/office/powerpoint/2010/main" val="2772695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C05256F-8987-FFF3-24B1-689143B65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1646" y="1589388"/>
            <a:ext cx="4652319" cy="4198208"/>
          </a:xfrm>
        </p:spPr>
        <p:txBody>
          <a:bodyPr/>
          <a:lstStyle/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sz="2100" dirty="0"/>
              <a:t>12kw NIBE ground source heat pump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sz="2100" dirty="0"/>
              <a:t>Installed summer 2017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sz="2100" dirty="0"/>
              <a:t>Replaced oil boiler (no mains gas)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sz="2100" dirty="0"/>
              <a:t>£19k in total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sz="2100" dirty="0"/>
              <a:t>This included £1800 for 500m trench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sz="2100" dirty="0"/>
              <a:t>RHI has more than covered the cost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sz="2100" dirty="0"/>
              <a:t>Heats water as well as radiators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sz="2100" dirty="0"/>
              <a:t>Used October to April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sz="2100" dirty="0"/>
              <a:t>In summer, PV heats water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416D4A-2C59-33A4-170A-EED38BDCA4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654" t="28224" r="18576" b="8174"/>
          <a:stretch>
            <a:fillRect/>
          </a:stretch>
        </p:blipFill>
        <p:spPr>
          <a:xfrm>
            <a:off x="704336" y="1254169"/>
            <a:ext cx="2733428" cy="431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6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FB6F0D-55FD-9E08-F185-50A43A3DA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89" y="1066220"/>
            <a:ext cx="2447627" cy="3263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504032-9DF5-88F7-9EDE-2A4BEE345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975" y="1066221"/>
            <a:ext cx="2447627" cy="32684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8686A1-1B4C-3525-22E7-99065770BF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667" y="1066220"/>
            <a:ext cx="1612557" cy="21500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BDC24E-5A6C-9D44-3C07-7ADE76D56A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290" y="1066221"/>
            <a:ext cx="2154710" cy="28729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99955A-343F-0037-054D-60C9F13BA5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6"/>
          <a:stretch>
            <a:fillRect/>
          </a:stretch>
        </p:blipFill>
        <p:spPr>
          <a:xfrm>
            <a:off x="6916148" y="3515056"/>
            <a:ext cx="2167230" cy="24158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377AAE-0B94-EC48-8B3B-F364C73E6E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3" b="4966"/>
          <a:stretch>
            <a:fillRect/>
          </a:stretch>
        </p:blipFill>
        <p:spPr>
          <a:xfrm>
            <a:off x="4767460" y="3499404"/>
            <a:ext cx="2067659" cy="24158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B61ED2-8D70-22B4-21FD-80034F7897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" t="7054" b="11783"/>
          <a:stretch>
            <a:fillRect/>
          </a:stretch>
        </p:blipFill>
        <p:spPr>
          <a:xfrm>
            <a:off x="2471250" y="3483751"/>
            <a:ext cx="2142038" cy="24471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7C5CF2-3218-D69F-8264-AA1159C35C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2" y="3089956"/>
            <a:ext cx="2118969" cy="282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4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77CF4-2FA6-2A4B-1494-F04D278AE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6A097-95D3-8A0C-3C84-306E4220B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… Fitting it all in!</a:t>
            </a:r>
          </a:p>
          <a:p>
            <a:r>
              <a:rPr lang="en-GB" dirty="0"/>
              <a:t>Had some problems shortly after 7-year warranty expired</a:t>
            </a:r>
          </a:p>
          <a:p>
            <a:r>
              <a:rPr lang="en-GB" dirty="0"/>
              <a:t>Finding competent (and competitive) service engineers</a:t>
            </a:r>
          </a:p>
          <a:p>
            <a:r>
              <a:rPr lang="en-GB" dirty="0"/>
              <a:t>Is annual servicing really needed?</a:t>
            </a:r>
          </a:p>
          <a:p>
            <a:pPr lvl="1"/>
            <a:r>
              <a:rPr lang="en-GB" dirty="0"/>
              <a:t>Yes for warranty</a:t>
            </a:r>
          </a:p>
          <a:p>
            <a:pPr lvl="1"/>
            <a:r>
              <a:rPr lang="en-GB" dirty="0"/>
              <a:t>Thereafter??</a:t>
            </a:r>
          </a:p>
          <a:p>
            <a:r>
              <a:rPr lang="en-GB" dirty="0"/>
              <a:t>Negotiated discounted price for group servicing</a:t>
            </a:r>
          </a:p>
          <a:p>
            <a:pPr lvl="1"/>
            <a:r>
              <a:rPr lang="en-GB" dirty="0"/>
              <a:t>Currently £175 for Air Source and £200 for Ground Source.</a:t>
            </a:r>
          </a:p>
          <a:p>
            <a:pPr lvl="1"/>
            <a:r>
              <a:rPr lang="en-GB" dirty="0" err="1"/>
              <a:t>cf</a:t>
            </a:r>
            <a:r>
              <a:rPr lang="en-GB" dirty="0"/>
              <a:t> for single installations: £220 for Air Source and £250 for Ground Source</a:t>
            </a:r>
          </a:p>
        </p:txBody>
      </p:sp>
    </p:spTree>
    <p:extLst>
      <p:ext uri="{BB962C8B-B14F-4D97-AF65-F5344CB8AC3E}">
        <p14:creationId xmlns:p14="http://schemas.microsoft.com/office/powerpoint/2010/main" val="286651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E70FF-2744-1B26-EDF0-B802B3EBB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0332"/>
            <a:ext cx="5061637" cy="994172"/>
          </a:xfrm>
        </p:spPr>
        <p:txBody>
          <a:bodyPr>
            <a:normAutofit fontScale="90000"/>
          </a:bodyPr>
          <a:lstStyle/>
          <a:p>
            <a:r>
              <a:rPr lang="en-GB" sz="3000" dirty="0"/>
              <a:t>Adding Air to Air for an extension:</a:t>
            </a:r>
            <a:br>
              <a:rPr lang="en-GB" dirty="0"/>
            </a:br>
            <a:r>
              <a:rPr lang="en-GB" sz="2325" dirty="0"/>
              <a:t>- avoids more internal plumbing</a:t>
            </a:r>
            <a:br>
              <a:rPr lang="en-GB" sz="2325" dirty="0"/>
            </a:br>
            <a:r>
              <a:rPr lang="en-GB" sz="2325" dirty="0"/>
              <a:t>- rapid heating</a:t>
            </a:r>
            <a:br>
              <a:rPr lang="en-GB" sz="2325" dirty="0"/>
            </a:br>
            <a:r>
              <a:rPr lang="en-GB" sz="2325" dirty="0"/>
              <a:t>- runs off 13 amp socket</a:t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1FF768-C403-582E-A357-2E1CB38FE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t="10314" r="8245" b="9078"/>
          <a:stretch>
            <a:fillRect/>
          </a:stretch>
        </p:blipFill>
        <p:spPr>
          <a:xfrm>
            <a:off x="5832391" y="1017289"/>
            <a:ext cx="2854409" cy="4823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0356D4-95F9-CA14-3285-616BDFC5B6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r="17077" b="21475"/>
          <a:stretch>
            <a:fillRect/>
          </a:stretch>
        </p:blipFill>
        <p:spPr>
          <a:xfrm>
            <a:off x="628650" y="2866671"/>
            <a:ext cx="4134880" cy="258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58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9708A-6E83-1FD8-2020-B7EA84259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AA18E-7B33-41A0-B73C-27ABAD7E7B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Heat Pump for a New Build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D854BD-E788-CEB6-B960-EBFCAD5BB8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Ruth Winterbottom</a:t>
            </a:r>
          </a:p>
        </p:txBody>
      </p:sp>
    </p:spTree>
    <p:extLst>
      <p:ext uri="{BB962C8B-B14F-4D97-AF65-F5344CB8AC3E}">
        <p14:creationId xmlns:p14="http://schemas.microsoft.com/office/powerpoint/2010/main" val="1967035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8A8B6-C109-0655-8630-EC0BB2F3A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78879-AAED-DAD0-34EE-DD463640C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87213"/>
            <a:ext cx="4618856" cy="4525963"/>
          </a:xfrm>
        </p:spPr>
        <p:txBody>
          <a:bodyPr>
            <a:noAutofit/>
          </a:bodyPr>
          <a:lstStyle/>
          <a:p>
            <a:r>
              <a:rPr lang="en-US" sz="2400" dirty="0"/>
              <a:t>New build 2 bedroom semi-detached bungalow, 2022 </a:t>
            </a:r>
          </a:p>
          <a:p>
            <a:r>
              <a:rPr lang="en-US" sz="2400" dirty="0"/>
              <a:t>5.5kw solar array, 12.8kwh battery storage</a:t>
            </a:r>
          </a:p>
          <a:p>
            <a:r>
              <a:rPr lang="en-US" sz="2400" dirty="0"/>
              <a:t>Wanted an air-to-water heat pump, refused by everyone we approached, locally or nationally - air-to-air not mentioned by anyone at the time.</a:t>
            </a:r>
          </a:p>
          <a:p>
            <a:r>
              <a:rPr lang="en-US" sz="2400" dirty="0"/>
              <a:t>In order to go completely electric, we opted for ceiling-mounted infra-red panels.</a:t>
            </a:r>
          </a:p>
          <a:p>
            <a:r>
              <a:rPr lang="en-US" sz="2400" dirty="0"/>
              <a:t>Because of </a:t>
            </a:r>
            <a:r>
              <a:rPr lang="en-US" sz="2400" dirty="0" err="1"/>
              <a:t>favourable</a:t>
            </a:r>
            <a:r>
              <a:rPr lang="en-US" sz="2400" dirty="0"/>
              <a:t> tariffs/solar panels/batteries, 2025-26 bills £200</a:t>
            </a:r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1BCD1-5C35-F3B0-1D72-7D2B5A04FD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48680"/>
            <a:ext cx="3803915" cy="28529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102371-39C4-AF63-FFC3-F25F6CB2DF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573016"/>
            <a:ext cx="3803915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9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59D95-6741-8CC0-B7EC-764042FF2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6FB0C-06BB-1376-5159-23A0E80F6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2656"/>
            <a:ext cx="4330824" cy="4525963"/>
          </a:xfrm>
        </p:spPr>
        <p:txBody>
          <a:bodyPr>
            <a:noAutofit/>
          </a:bodyPr>
          <a:lstStyle/>
          <a:p>
            <a:r>
              <a:rPr lang="en-US" sz="2400" dirty="0"/>
              <a:t>Hottest days in summer overheated south-facing kitchen and workroom (bedroom 2) so thinking of heat pump air conditioning (air-to-air)</a:t>
            </a:r>
          </a:p>
          <a:p>
            <a:r>
              <a:rPr lang="en-US" sz="2400" dirty="0"/>
              <a:t>Fitted in February 2026, kWh usage falling already! </a:t>
            </a: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7F21AE-C9ED-E6D5-A7F1-8A04AB6ACD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57" y="288032"/>
            <a:ext cx="3803915" cy="2852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923AD9-FF47-972E-F957-5A1373A08A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92" y="3567878"/>
            <a:ext cx="5796136" cy="317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7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1955 3 bed mid terrace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312224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Air to air outdoor unit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064099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Air to air indoor unit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998940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Air to air investment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Installation to family room which has high ceiling 01 November 2023 </a:t>
            </a:r>
            <a:r>
              <a:rPr lang="en-GB" b="1" dirty="0"/>
              <a:t>£1,680</a:t>
            </a:r>
          </a:p>
          <a:p>
            <a:pPr marL="0" indent="0">
              <a:buNone/>
            </a:pPr>
            <a:r>
              <a:rPr lang="en-GB" dirty="0"/>
              <a:t>	One day’s work</a:t>
            </a:r>
          </a:p>
          <a:p>
            <a:r>
              <a:rPr lang="en-GB" dirty="0"/>
              <a:t>Annual maintenance </a:t>
            </a:r>
            <a:r>
              <a:rPr lang="en-GB" b="1" dirty="0"/>
              <a:t>£96 </a:t>
            </a:r>
          </a:p>
          <a:p>
            <a:pPr marL="0" indent="0">
              <a:buNone/>
            </a:pPr>
            <a:r>
              <a:rPr lang="en-GB" dirty="0"/>
              <a:t>	takes a couple of hours</a:t>
            </a:r>
          </a:p>
          <a:p>
            <a:r>
              <a:rPr lang="en-GB" dirty="0"/>
              <a:t>Reason for purchase to test out how much heat I needed with gas switched off.</a:t>
            </a:r>
          </a:p>
          <a:p>
            <a:r>
              <a:rPr lang="en-GB" dirty="0"/>
              <a:t>Can heat or cool – quick acting</a:t>
            </a:r>
          </a:p>
          <a:p>
            <a:r>
              <a:rPr lang="en-GB" dirty="0"/>
              <a:t>Unobtrusive and very cheap to run</a:t>
            </a:r>
          </a:p>
        </p:txBody>
      </p:sp>
    </p:spTree>
    <p:extLst>
      <p:ext uri="{BB962C8B-B14F-4D97-AF65-F5344CB8AC3E}">
        <p14:creationId xmlns:p14="http://schemas.microsoft.com/office/powerpoint/2010/main" val="2339134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ASHP outdoor unit Daikin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660256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ASHP pipework behind unit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866519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ASHP hot water tank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5683" y="1952092"/>
            <a:ext cx="5472608" cy="4105943"/>
          </a:xfrm>
        </p:spPr>
      </p:pic>
    </p:spTree>
    <p:extLst>
      <p:ext uri="{BB962C8B-B14F-4D97-AF65-F5344CB8AC3E}">
        <p14:creationId xmlns:p14="http://schemas.microsoft.com/office/powerpoint/2010/main" val="52294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ASHP investment </a:t>
            </a:r>
            <a:r>
              <a:rPr lang="en-GB" dirty="0" err="1"/>
              <a:t>etc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15 August 2025 installation </a:t>
            </a:r>
          </a:p>
          <a:p>
            <a:r>
              <a:rPr lang="en-GB" dirty="0"/>
              <a:t>£15,730 less £7,500 grant and £300 discount</a:t>
            </a:r>
          </a:p>
          <a:p>
            <a:r>
              <a:rPr lang="en-GB" dirty="0"/>
              <a:t>= </a:t>
            </a:r>
            <a:r>
              <a:rPr lang="en-GB" b="1" dirty="0"/>
              <a:t>£7,930 </a:t>
            </a:r>
            <a:r>
              <a:rPr lang="en-GB" dirty="0"/>
              <a:t>of which £2,500 cost of changing </a:t>
            </a:r>
            <a:r>
              <a:rPr lang="en-GB" dirty="0" err="1"/>
              <a:t>microbore</a:t>
            </a:r>
            <a:r>
              <a:rPr lang="en-GB" dirty="0"/>
              <a:t> piping and 5 radiators</a:t>
            </a:r>
          </a:p>
          <a:p>
            <a:r>
              <a:rPr lang="en-GB" dirty="0"/>
              <a:t>2 weeks work by Octopus</a:t>
            </a:r>
          </a:p>
          <a:p>
            <a:r>
              <a:rPr lang="en-GB"/>
              <a:t>Post-installation: excellent </a:t>
            </a:r>
            <a:r>
              <a:rPr lang="en-GB" dirty="0"/>
              <a:t>follow-up support</a:t>
            </a:r>
          </a:p>
          <a:p>
            <a:r>
              <a:rPr lang="en-GB" dirty="0"/>
              <a:t>There will be annual maintenance cost</a:t>
            </a:r>
          </a:p>
          <a:p>
            <a:r>
              <a:rPr lang="en-GB" dirty="0"/>
              <a:t>Slow acting; I keep it switched on all the time</a:t>
            </a:r>
          </a:p>
          <a:p>
            <a:r>
              <a:rPr lang="en-GB" dirty="0"/>
              <a:t>It is unusual for indoor temp to drop below 16C</a:t>
            </a:r>
          </a:p>
        </p:txBody>
      </p:sp>
    </p:spTree>
    <p:extLst>
      <p:ext uri="{BB962C8B-B14F-4D97-AF65-F5344CB8AC3E}">
        <p14:creationId xmlns:p14="http://schemas.microsoft.com/office/powerpoint/2010/main" val="1741117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504</Words>
  <Application>Microsoft Office PowerPoint</Application>
  <PresentationFormat>On-screen Show (4:3)</PresentationFormat>
  <Paragraphs>64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Air to Air and Air-Sourced Heat Pump (ASHP)</vt:lpstr>
      <vt:lpstr>1955 3 bed mid terrace</vt:lpstr>
      <vt:lpstr>Air to air outdoor unit</vt:lpstr>
      <vt:lpstr>Air to air indoor unit</vt:lpstr>
      <vt:lpstr>Air to air investment</vt:lpstr>
      <vt:lpstr>ASHP outdoor unit Daikin</vt:lpstr>
      <vt:lpstr>ASHP pipework behind unit</vt:lpstr>
      <vt:lpstr>ASHP hot water tank</vt:lpstr>
      <vt:lpstr>ASHP investment etc</vt:lpstr>
      <vt:lpstr>Total Energy low running costs </vt:lpstr>
      <vt:lpstr>Ground Source Heat Pump and Air to Air Heat Pump</vt:lpstr>
      <vt:lpstr>PowerPoint Presentation</vt:lpstr>
      <vt:lpstr>PowerPoint Presentation</vt:lpstr>
      <vt:lpstr>Some issues</vt:lpstr>
      <vt:lpstr>Adding Air to Air for an extension: - avoids more internal plumbing - rapid heating - runs off 13 amp socket </vt:lpstr>
      <vt:lpstr>Heat Pump for a New Build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to air and ASHP</dc:title>
  <dc:creator>HP</dc:creator>
  <cp:lastModifiedBy>Linda Creed</cp:lastModifiedBy>
  <cp:revision>18</cp:revision>
  <dcterms:created xsi:type="dcterms:W3CDTF">2026-03-11T16:33:37Z</dcterms:created>
  <dcterms:modified xsi:type="dcterms:W3CDTF">2026-04-24T12:58:19Z</dcterms:modified>
</cp:coreProperties>
</file>