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200C611-0F9A-4A0C-A9D4-64D37AEDF40D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93512150_Rethinking_Pricing_in_Energy_Markets_Pay-as-Bid_vs_Pay-as-Clea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mergentmind.com/topics/pay-as-clear-pa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0760" y="313560"/>
            <a:ext cx="7121520" cy="4003200"/>
          </a:xfrm>
          <a:prstGeom prst="rect">
            <a:avLst/>
          </a:prstGeom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34880" y="4479480"/>
            <a:ext cx="6041880" cy="4445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r>
              <a:rPr lang="en-GB" sz="12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Finance costs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are in the prices of all electricity trades</a:t>
            </a: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r>
              <a:rPr lang="en-GB" sz="12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Over the counter trades.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Provide about half the total supply</a:t>
            </a: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r>
              <a:rPr lang="en-GB" sz="12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Day ahead auction.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Provides about 40% of total supply.</a:t>
            </a: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r>
              <a:rPr lang="en-GB" sz="12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Intra-day market begins 11am the day before supply</a:t>
            </a: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Continues up to 1 minute before supply</a:t>
            </a: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Expensive electricity but provides only a small % of total supply.</a:t>
            </a: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r>
              <a:rPr lang="en-GB" sz="12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1hr before supply    gate closure</a:t>
            </a: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NESO determines what balancing actions are required to finally match supply and demand and the size of short term operating reserve (STOR) required.</a:t>
            </a: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 day ahead auction has determined the prices available to NESO.</a:t>
            </a: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Generators must be able to deliver at 20 minutes notice and maintain supply for 2hrs</a:t>
            </a: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endParaRPr lang="en-GB" sz="1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r>
              <a:rPr lang="en-GB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Two main markets</a:t>
            </a:r>
            <a:endParaRPr lang="en-GB" sz="15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r>
              <a:rPr lang="en-GB" sz="1500" b="0" strike="noStrike" spc="-1">
                <a:solidFill>
                  <a:srgbClr val="000000"/>
                </a:solidFill>
                <a:latin typeface="Helvetica;Arial"/>
                <a:ea typeface="DejaVu Sans"/>
              </a:rPr>
              <a:t>1. Direct bilateral (over the counter) trades 50%, </a:t>
            </a:r>
            <a:endParaRPr lang="en-GB" sz="15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endParaRPr lang="en-GB" sz="15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r>
              <a:rPr lang="en-GB" sz="1500" b="0" strike="noStrike" spc="-1">
                <a:solidFill>
                  <a:srgbClr val="000000"/>
                </a:solidFill>
                <a:latin typeface="Helvetica;Arial"/>
                <a:ea typeface="DejaVu Sans"/>
              </a:rPr>
              <a:t>2. about 40% is sold at “day ahead” or “same day” auctions, closer to the time it’s available.</a:t>
            </a:r>
            <a:endParaRPr lang="en-GB" sz="15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endParaRPr lang="en-GB" sz="15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tabLst>
                <a:tab pos="0" algn="l"/>
              </a:tabLst>
            </a:pPr>
            <a:r>
              <a:rPr lang="en-GB" sz="1500" b="0" strike="noStrike" spc="-1">
                <a:solidFill>
                  <a:srgbClr val="000000"/>
                </a:solidFill>
                <a:latin typeface="Helvetica;Arial"/>
                <a:ea typeface="DejaVu Sans"/>
              </a:rPr>
              <a:t>The next slide is how the auction works.</a:t>
            </a:r>
            <a:endParaRPr lang="en-GB" sz="15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72000" y="792000"/>
            <a:ext cx="7122960" cy="400464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181800" y="4799520"/>
            <a:ext cx="6583320" cy="4206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Deriving the Day Ahead Clearing Price</a:t>
            </a:r>
            <a:r>
              <a:rPr lang="en-GB" sz="1800" b="0" strike="noStrike" spc="-1">
                <a:solidFill>
                  <a:srgbClr val="000000"/>
                </a:solidFill>
                <a:latin typeface="Aptos"/>
                <a:ea typeface="Noto Sans CJK SC"/>
              </a:rPr>
              <a:t>  </a:t>
            </a:r>
            <a:endParaRPr lang="en-GB" sz="18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ptos"/>
                <a:ea typeface="Noto Sans CJK SC"/>
              </a:rPr>
              <a:t>1. The day before supply, buyers and sellers submit offers for half hourly (HH) trading periods. So up to 48 offers per day from any buyer or seller.</a:t>
            </a: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ptos"/>
                <a:ea typeface="Noto Sans CJK SC"/>
              </a:rPr>
              <a:t>2. Sellers state the maximum MW they can deliver and the minimum price they will accept and buyers state the maximum MW they require and the maximum price they will pay.</a:t>
            </a: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ptos"/>
                <a:ea typeface="Noto Sans CJK SC"/>
              </a:rPr>
              <a:t>4. These offers put in order of cheapest to dearest plotted cumulatively as the ‘supply curve’ and the ‘demand curve’ for every HH period. </a:t>
            </a: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ptos"/>
                <a:ea typeface="Noto Sans CJK SC"/>
              </a:rPr>
              <a:t>5. The market price for each HH period is where the two curves intersect. </a:t>
            </a: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ptos"/>
                <a:ea typeface="Noto Sans CJK SC"/>
              </a:rPr>
              <a:t>6. All units traded  receive the same clearing price.   </a:t>
            </a: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ptos"/>
                <a:ea typeface="Noto Sans CJK SC"/>
              </a:rPr>
              <a:t>    Its called “Pay by Clear” and it is transparent. Everyone can see what is going on.</a:t>
            </a: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ptos"/>
                <a:ea typeface="Noto Sans CJK SC"/>
              </a:rPr>
              <a:t>Quirks </a:t>
            </a: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ptos"/>
                <a:ea typeface="Noto Sans CJK SC"/>
              </a:rPr>
              <a:t>1. You would think that bilateral trades supplying 50% of demand would  reduce the impact of gas prices on wholesale  prices.</a:t>
            </a: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ptos"/>
                <a:ea typeface="Noto Sans CJK SC"/>
              </a:rPr>
              <a:t>2. Small generators sell at fixed price to large generators who then trade in the auction.</a:t>
            </a:r>
            <a:endParaRPr lang="en-GB" sz="1400" b="0" strike="noStrike" spc="-1">
              <a:latin typeface="Arial"/>
            </a:endParaRPr>
          </a:p>
          <a:p>
            <a:pPr marL="216000" indent="-212040" algn="ctr"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ptos"/>
                <a:ea typeface="Noto Sans CJK SC"/>
              </a:rPr>
              <a:t>3 generators on contracts for difference trade in the auction but get a fixed price</a:t>
            </a:r>
            <a:endParaRPr lang="en-GB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3280" y="812520"/>
            <a:ext cx="7124400" cy="4006080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289080" y="4981680"/>
            <a:ext cx="6044760" cy="3800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348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latin typeface="Arial"/>
              </a:rPr>
              <a:t>1. Introduced in 2014 for new capital intense generators such as </a:t>
            </a:r>
            <a:r>
              <a:rPr lang="en-GB" sz="2000" b="1" strike="noStrike" spc="-1">
                <a:latin typeface="Arial"/>
              </a:rPr>
              <a:t>new</a:t>
            </a:r>
            <a:r>
              <a:rPr lang="en-GB" sz="2000" b="0" strike="noStrike" spc="-1">
                <a:latin typeface="Arial"/>
              </a:rPr>
              <a:t> Nuclear or Renewables</a:t>
            </a:r>
          </a:p>
          <a:p>
            <a:pPr marL="216000" indent="-21348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latin typeface="Arial"/>
              </a:rPr>
              <a:t>2. The Key feature of CfD is the Strike Price, agreed with government  before the windfarm / Nuclear power Stn is built.</a:t>
            </a:r>
          </a:p>
          <a:p>
            <a:pPr marL="216000" indent="-21348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latin typeface="Arial"/>
              </a:rPr>
              <a:t>3. Contract for difference generators  bid in the auction other wise they cannot generate but...</a:t>
            </a:r>
          </a:p>
          <a:p>
            <a:pPr marL="216000" indent="-21348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>
              <a:latin typeface="Arial"/>
            </a:endParaRPr>
          </a:p>
          <a:p>
            <a:pPr marL="216000" indent="-21348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latin typeface="Arial"/>
              </a:rPr>
              <a:t>4. CfD generation had grown in recent years as shown in Next Slide and helps to escape from the effect of variable gas prices.</a:t>
            </a:r>
          </a:p>
          <a:p>
            <a:pPr marL="216000" indent="-21348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latin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1160" cy="4002840"/>
          </a:xfrm>
          <a:prstGeom prst="rect">
            <a:avLst/>
          </a:prstGeom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1520" cy="7673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0240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Pros :</a:t>
            </a:r>
            <a:endParaRPr lang="en-GB" sz="1800" b="0" strike="noStrike" spc="-1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suppliers bid close to their marginal costs.</a:t>
            </a:r>
            <a:endParaRPr lang="en-GB" sz="1800" b="0" strike="noStrike" spc="-1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Incentivises  building renewable and nuclear energy, which have low running costs .</a:t>
            </a:r>
            <a:endParaRPr lang="en-GB" sz="1800" b="0" strike="noStrike" spc="-1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Encourages Truthful Bidding: Generators have no incentive to bid above their actual cost, as it does not change the final clearing price they receive.</a:t>
            </a:r>
            <a:endParaRPr lang="en-GB" sz="1800" b="0" strike="noStrike" spc="-1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Market Stability: Provides a predictable, single clearing price that facilitates adequate supplies </a:t>
            </a:r>
            <a:endParaRPr lang="en-GB" sz="1800" b="0" strike="noStrike" spc="-1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Cons of Pay-as-Clear:</a:t>
            </a:r>
            <a:endParaRPr lang="en-GB" sz="1800" b="0" strike="noStrike" spc="-1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High Consumer Costs: When expensive sources like gas are the marginal (last) unit, all generators—including cheaper renewables—are paid the high gas price, increasing costs for consumers.</a:t>
            </a:r>
            <a:endParaRPr lang="en-GB" sz="1800" b="0" strike="noStrike" spc="-1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Windfall Profits: Low-cost generators (e.g., wind, solar, nuclear) may earn significant profits, because they are paid the high marginal price despite having lower production costs.</a:t>
            </a:r>
            <a:endParaRPr lang="en-GB" sz="1800" b="0" strike="noStrike" spc="-1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1160" cy="4002840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1520" cy="3702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0240">
              <a:lnSpc>
                <a:spcPct val="100000"/>
              </a:lnSpc>
              <a:tabLst>
                <a:tab pos="0" algn="l"/>
              </a:tabLst>
            </a:pPr>
            <a:endParaRPr lang="en-GB" sz="2000" b="0" strike="noStrike" spc="-1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Pay-as-Clear vs. Alternatives:</a:t>
            </a:r>
            <a:endParaRPr lang="en-GB" sz="1800" b="0" strike="noStrike" spc="-1">
              <a:latin typeface="Arial"/>
            </a:endParaRPr>
          </a:p>
          <a:p>
            <a:pPr marL="216000" indent="-210240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While </a:t>
            </a:r>
            <a:r>
              <a:rPr lang="en-GB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  <a:hlinkClick r:id="rId3"/>
              </a:rPr>
              <a:t>Pay-as-Bid (PB)</a:t>
            </a:r>
            <a:r>
              <a:rPr lang="en-GB" sz="1800" b="0" strike="noStrike" spc="-1">
                <a:solidFill>
                  <a:srgbClr val="467886"/>
                </a:solidFill>
                <a:latin typeface="Arial"/>
                <a:ea typeface="DejaVu Sans"/>
              </a:rPr>
              <a:t> is sometimes considered to reduce consumer costs, it can lead to inefficient, higher-risk bidding behaviour. Some regions are exploring </a:t>
            </a:r>
            <a:r>
              <a:rPr lang="en-GB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  <a:hlinkClick r:id="rId4"/>
              </a:rPr>
              <a:t>Split Pay-as-Clear (SPaC)</a:t>
            </a:r>
            <a:r>
              <a:rPr lang="en-GB" sz="1800" b="0" strike="noStrike" spc="-1">
                <a:solidFill>
                  <a:srgbClr val="467886"/>
                </a:solidFill>
                <a:latin typeface="Arial"/>
                <a:ea typeface="DejaVu Sans"/>
              </a:rPr>
              <a:t> as a compromise to reduce extreme price spikes while maintaining efficiency. 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440"/>
            <a:ext cx="1097244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440"/>
            <a:ext cx="535428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440"/>
            <a:ext cx="535428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440"/>
            <a:ext cx="353304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440"/>
            <a:ext cx="353304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440"/>
            <a:ext cx="353304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440"/>
            <a:ext cx="535428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440"/>
            <a:ext cx="535428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440"/>
            <a:ext cx="10972440" cy="189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507.0603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mergentmind.com/topics/pay-as-clear-pa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briefings.files.parliament.uk/documents/POST-PN-0694/POST-PN-069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520000" y="1800000"/>
            <a:ext cx="7192800" cy="28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4800" b="1" strike="noStrike" spc="-1">
                <a:solidFill>
                  <a:srgbClr val="000000"/>
                </a:solidFill>
                <a:latin typeface="Arial"/>
                <a:ea typeface="DejaVu Sans"/>
              </a:rPr>
              <a:t>Uk Electricity Bills.</a:t>
            </a:r>
            <a:endParaRPr lang="en-GB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48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What are they made of?</a:t>
            </a:r>
            <a:endParaRPr lang="en-GB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520000" y="5688720"/>
            <a:ext cx="8274600" cy="42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* </a:t>
            </a:r>
            <a:r>
              <a:rPr lang="en-GB" sz="1300" b="0" u="sng" strike="noStrike" spc="-1">
                <a:solidFill>
                  <a:srgbClr val="467886"/>
                </a:solidFill>
                <a:uFillTx/>
                <a:latin typeface="Arial"/>
                <a:ea typeface="DejaVu Sans"/>
                <a:hlinkClick r:id="rId3"/>
              </a:rPr>
              <a:t>https://arxiv.org/pdf/2507.06035</a:t>
            </a:r>
            <a:r>
              <a:rPr lang="en-GB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</a:t>
            </a:r>
            <a:r>
              <a:rPr lang="en-GB" sz="1300" b="1" strike="noStrike" spc="-1">
                <a:solidFill>
                  <a:srgbClr val="000000"/>
                </a:solidFill>
                <a:latin typeface="Arial"/>
                <a:ea typeface="DejaVu Sans"/>
              </a:rPr>
              <a:t>** </a:t>
            </a:r>
            <a:r>
              <a:rPr lang="en-GB" sz="1300" b="1" u="sng" strike="noStrike" spc="-1">
                <a:solidFill>
                  <a:srgbClr val="467886"/>
                </a:solidFill>
                <a:uFillTx/>
                <a:latin typeface="Arial"/>
                <a:ea typeface="DejaVu Sans"/>
                <a:hlinkClick r:id="rId4"/>
              </a:rPr>
              <a:t>https://www.emergentmind.com/topics/pay-as-clear-pac</a:t>
            </a:r>
            <a:r>
              <a:rPr lang="en-GB" sz="13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en-GB" sz="13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049760" y="2590560"/>
            <a:ext cx="4419000" cy="13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Pay as Bid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*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might reduce consumer costs but it can lead to inefficient, greedy bidding behaviour.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5859000" y="2592000"/>
            <a:ext cx="4361760" cy="14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Split Pay-as-Clear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**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is being explored as a compromise to reduce extreme price spikes while maintaining efficiency.</a:t>
            </a:r>
            <a:r>
              <a:rPr lang="en-GB" sz="1800" b="0" strike="noStrike" spc="-1">
                <a:solidFill>
                  <a:srgbClr val="467886"/>
                </a:solidFill>
                <a:latin typeface="Arial"/>
                <a:ea typeface="DejaVu Sans"/>
              </a:rPr>
              <a:t> 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3348720" y="670680"/>
            <a:ext cx="5036040" cy="8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Alternatives to Pay-as-Clear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/>
          <p:cNvPicPr/>
          <p:nvPr/>
        </p:nvPicPr>
        <p:blipFill>
          <a:blip r:embed="rId2"/>
          <a:stretch/>
        </p:blipFill>
        <p:spPr>
          <a:xfrm>
            <a:off x="2880000" y="1548000"/>
            <a:ext cx="3558600" cy="376848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399960" y="6238080"/>
            <a:ext cx="549288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https://www.electricitybills.uk/?utm_source=substack&amp;utm_medium=emai</a:t>
            </a: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864000" y="2822760"/>
            <a:ext cx="2148480" cy="3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Wholesale  33%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952560" y="4606560"/>
            <a:ext cx="2148480" cy="3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Distribution  12%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795240" y="4968000"/>
            <a:ext cx="2148480" cy="3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Transmission  5%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1227240" y="5344920"/>
            <a:ext cx="1716480" cy="3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Balancing 4%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7136280" y="4176000"/>
            <a:ext cx="2148480" cy="3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2% Feed In Tariff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44" name="CustomShape 7"/>
          <p:cNvSpPr/>
          <p:nvPr/>
        </p:nvSpPr>
        <p:spPr>
          <a:xfrm>
            <a:off x="7056000" y="2486880"/>
            <a:ext cx="2148480" cy="3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2% Smart meters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45" name="CustomShape 8"/>
          <p:cNvSpPr/>
          <p:nvPr/>
        </p:nvSpPr>
        <p:spPr>
          <a:xfrm>
            <a:off x="7128000" y="3744000"/>
            <a:ext cx="2509920" cy="3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3% Capacity Market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46" name="CustomShape 9"/>
          <p:cNvSpPr/>
          <p:nvPr/>
        </p:nvSpPr>
        <p:spPr>
          <a:xfrm>
            <a:off x="6912000" y="3117960"/>
            <a:ext cx="3372480" cy="3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14% Supplier costs &amp; Margin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47" name="CustomShape 10"/>
          <p:cNvSpPr/>
          <p:nvPr/>
        </p:nvSpPr>
        <p:spPr>
          <a:xfrm>
            <a:off x="7064280" y="2824920"/>
            <a:ext cx="2148480" cy="3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5% VAT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48" name="CustomShape 11"/>
          <p:cNvSpPr/>
          <p:nvPr/>
        </p:nvSpPr>
        <p:spPr>
          <a:xfrm>
            <a:off x="7534440" y="2150280"/>
            <a:ext cx="207972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49" name="CustomShape 12"/>
          <p:cNvSpPr/>
          <p:nvPr/>
        </p:nvSpPr>
        <p:spPr>
          <a:xfrm>
            <a:off x="7133040" y="4701960"/>
            <a:ext cx="3159720" cy="3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3% Contracts for Difference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50" name="CustomShape 13"/>
          <p:cNvSpPr/>
          <p:nvPr/>
        </p:nvSpPr>
        <p:spPr>
          <a:xfrm>
            <a:off x="6986520" y="5133960"/>
            <a:ext cx="3162240" cy="3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11% Renewables Obligation                        taxation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51" name="CustomShape 14"/>
          <p:cNvSpPr/>
          <p:nvPr/>
        </p:nvSpPr>
        <p:spPr>
          <a:xfrm>
            <a:off x="7024320" y="1180080"/>
            <a:ext cx="3228480" cy="12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2% Warm Home Discount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3% ECO, Energy efficiency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lang="en-GB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taxation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52" name="CustomShape 15"/>
          <p:cNvSpPr/>
          <p:nvPr/>
        </p:nvSpPr>
        <p:spPr>
          <a:xfrm>
            <a:off x="7024320" y="837360"/>
            <a:ext cx="3402720" cy="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0.3% Intensive industry support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53" name="CustomShape 16"/>
          <p:cNvSpPr/>
          <p:nvPr/>
        </p:nvSpPr>
        <p:spPr>
          <a:xfrm>
            <a:off x="6914160" y="512280"/>
            <a:ext cx="3234600" cy="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0.1% Remote highland power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54" name="Line 17"/>
          <p:cNvSpPr/>
          <p:nvPr/>
        </p:nvSpPr>
        <p:spPr>
          <a:xfrm>
            <a:off x="7560000" y="2285640"/>
            <a:ext cx="360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5" name="Line 18"/>
          <p:cNvSpPr/>
          <p:nvPr/>
        </p:nvSpPr>
        <p:spPr>
          <a:xfrm>
            <a:off x="7920000" y="5616000"/>
            <a:ext cx="504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6" name="Line 19"/>
          <p:cNvSpPr/>
          <p:nvPr/>
        </p:nvSpPr>
        <p:spPr>
          <a:xfrm>
            <a:off x="2736000" y="3024000"/>
            <a:ext cx="576000" cy="72000"/>
          </a:xfrm>
          <a:prstGeom prst="line">
            <a:avLst/>
          </a:prstGeom>
          <a:ln>
            <a:solidFill>
              <a:srgbClr val="3465A4"/>
            </a:solidFill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7" name="Line 20"/>
          <p:cNvSpPr/>
          <p:nvPr/>
        </p:nvSpPr>
        <p:spPr>
          <a:xfrm flipV="1">
            <a:off x="2736000" y="4968000"/>
            <a:ext cx="1584000" cy="216000"/>
          </a:xfrm>
          <a:prstGeom prst="line">
            <a:avLst/>
          </a:prstGeom>
          <a:ln>
            <a:solidFill>
              <a:srgbClr val="3465A4"/>
            </a:solidFill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8" name="Line 21"/>
          <p:cNvSpPr/>
          <p:nvPr/>
        </p:nvSpPr>
        <p:spPr>
          <a:xfrm>
            <a:off x="2817720" y="5557320"/>
            <a:ext cx="1934280" cy="0"/>
          </a:xfrm>
          <a:prstGeom prst="line">
            <a:avLst/>
          </a:prstGeom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59" name="Line 22"/>
          <p:cNvSpPr/>
          <p:nvPr/>
        </p:nvSpPr>
        <p:spPr>
          <a:xfrm flipV="1">
            <a:off x="4752000" y="5040000"/>
            <a:ext cx="72000" cy="517320"/>
          </a:xfrm>
          <a:prstGeom prst="line">
            <a:avLst/>
          </a:prstGeom>
          <a:ln>
            <a:solidFill>
              <a:srgbClr val="3465A4"/>
            </a:solidFill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0" name="Line 23"/>
          <p:cNvSpPr/>
          <p:nvPr/>
        </p:nvSpPr>
        <p:spPr>
          <a:xfrm flipH="1" flipV="1">
            <a:off x="5976000" y="3162960"/>
            <a:ext cx="1008000" cy="149040"/>
          </a:xfrm>
          <a:prstGeom prst="line">
            <a:avLst/>
          </a:prstGeom>
          <a:ln w="18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1" name="Line 24"/>
          <p:cNvSpPr/>
          <p:nvPr/>
        </p:nvSpPr>
        <p:spPr>
          <a:xfrm flipV="1">
            <a:off x="2736000" y="4536000"/>
            <a:ext cx="936000" cy="216000"/>
          </a:xfrm>
          <a:prstGeom prst="line">
            <a:avLst/>
          </a:prstGeom>
          <a:ln>
            <a:solidFill>
              <a:srgbClr val="3465A4"/>
            </a:solidFill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2" name="Line 25"/>
          <p:cNvSpPr/>
          <p:nvPr/>
        </p:nvSpPr>
        <p:spPr>
          <a:xfrm flipH="1" flipV="1">
            <a:off x="6120000" y="3744000"/>
            <a:ext cx="1008000" cy="144000"/>
          </a:xfrm>
          <a:prstGeom prst="line">
            <a:avLst/>
          </a:prstGeom>
          <a:ln>
            <a:solidFill>
              <a:srgbClr val="3465A4"/>
            </a:solidFill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3" name="Line 26"/>
          <p:cNvSpPr/>
          <p:nvPr/>
        </p:nvSpPr>
        <p:spPr>
          <a:xfrm flipH="1" flipV="1">
            <a:off x="6048000" y="3960000"/>
            <a:ext cx="1008000" cy="360000"/>
          </a:xfrm>
          <a:prstGeom prst="line">
            <a:avLst/>
          </a:prstGeom>
          <a:ln>
            <a:solidFill>
              <a:srgbClr val="3465A4"/>
            </a:solidFill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4" name="Line 27"/>
          <p:cNvSpPr/>
          <p:nvPr/>
        </p:nvSpPr>
        <p:spPr>
          <a:xfrm flipH="1" flipV="1">
            <a:off x="5904000" y="4176000"/>
            <a:ext cx="1296000" cy="720000"/>
          </a:xfrm>
          <a:prstGeom prst="line">
            <a:avLst/>
          </a:prstGeom>
          <a:ln>
            <a:solidFill>
              <a:srgbClr val="3465A4"/>
            </a:solidFill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5" name="Line 28"/>
          <p:cNvSpPr/>
          <p:nvPr/>
        </p:nvSpPr>
        <p:spPr>
          <a:xfrm flipH="1" flipV="1">
            <a:off x="5472000" y="4608000"/>
            <a:ext cx="1584000" cy="720000"/>
          </a:xfrm>
          <a:prstGeom prst="line">
            <a:avLst/>
          </a:prstGeom>
          <a:ln>
            <a:solidFill>
              <a:srgbClr val="3465A4"/>
            </a:solidFill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6" name="Line 29"/>
          <p:cNvSpPr/>
          <p:nvPr/>
        </p:nvSpPr>
        <p:spPr>
          <a:xfrm flipH="1" flipV="1">
            <a:off x="5542560" y="2520000"/>
            <a:ext cx="1513440" cy="432000"/>
          </a:xfrm>
          <a:prstGeom prst="line">
            <a:avLst/>
          </a:prstGeom>
          <a:ln w="18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7" name="Line 30"/>
          <p:cNvSpPr/>
          <p:nvPr/>
        </p:nvSpPr>
        <p:spPr>
          <a:xfrm flipH="1">
            <a:off x="5040000" y="1944000"/>
            <a:ext cx="2016000" cy="360000"/>
          </a:xfrm>
          <a:prstGeom prst="line">
            <a:avLst/>
          </a:prstGeom>
          <a:ln>
            <a:solidFill>
              <a:srgbClr val="3465A4"/>
            </a:solidFill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8" name="Line 31"/>
          <p:cNvSpPr/>
          <p:nvPr/>
        </p:nvSpPr>
        <p:spPr>
          <a:xfrm flipH="1" flipV="1">
            <a:off x="5184000" y="2376000"/>
            <a:ext cx="1944000" cy="288000"/>
          </a:xfrm>
          <a:prstGeom prst="line">
            <a:avLst/>
          </a:prstGeom>
          <a:ln w="18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69" name="CustomShape 32"/>
          <p:cNvSpPr/>
          <p:nvPr/>
        </p:nvSpPr>
        <p:spPr>
          <a:xfrm>
            <a:off x="4328640" y="2826720"/>
            <a:ext cx="780120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2025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70" name="Picture 169"/>
          <p:cNvPicPr/>
          <p:nvPr/>
        </p:nvPicPr>
        <p:blipFill>
          <a:blip r:embed="rId3"/>
          <a:stretch/>
        </p:blipFill>
        <p:spPr>
          <a:xfrm>
            <a:off x="432000" y="5040000"/>
            <a:ext cx="465840" cy="985320"/>
          </a:xfrm>
          <a:prstGeom prst="rect">
            <a:avLst/>
          </a:prstGeom>
          <a:ln>
            <a:noFill/>
          </a:ln>
        </p:spPr>
      </p:pic>
      <p:sp>
        <p:nvSpPr>
          <p:cNvPr id="171" name="CustomShape 33"/>
          <p:cNvSpPr/>
          <p:nvPr/>
        </p:nvSpPr>
        <p:spPr>
          <a:xfrm>
            <a:off x="7488000" y="1368000"/>
            <a:ext cx="2372760" cy="2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Benefits, Pension Credit</a:t>
            </a:r>
            <a:endParaRPr lang="en-GB" sz="1500" b="0" strike="noStrike" spc="-1">
              <a:latin typeface="Arial"/>
            </a:endParaRPr>
          </a:p>
        </p:txBody>
      </p:sp>
      <p:sp>
        <p:nvSpPr>
          <p:cNvPr id="172" name="CustomShape 34"/>
          <p:cNvSpPr/>
          <p:nvPr/>
        </p:nvSpPr>
        <p:spPr>
          <a:xfrm>
            <a:off x="7560000" y="1944000"/>
            <a:ext cx="2214000" cy="2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for low income households</a:t>
            </a:r>
            <a:endParaRPr lang="en-GB" sz="1300" b="0" strike="noStrike" spc="-1">
              <a:latin typeface="Arial"/>
            </a:endParaRPr>
          </a:p>
        </p:txBody>
      </p:sp>
      <p:sp>
        <p:nvSpPr>
          <p:cNvPr id="173" name="Line 35"/>
          <p:cNvSpPr/>
          <p:nvPr/>
        </p:nvSpPr>
        <p:spPr>
          <a:xfrm flipH="1">
            <a:off x="4680000" y="720000"/>
            <a:ext cx="2304000" cy="1242360"/>
          </a:xfrm>
          <a:prstGeom prst="line">
            <a:avLst/>
          </a:prstGeom>
          <a:ln>
            <a:solidFill>
              <a:srgbClr val="3465A4"/>
            </a:solidFill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74" name="Line 36"/>
          <p:cNvSpPr/>
          <p:nvPr/>
        </p:nvSpPr>
        <p:spPr>
          <a:xfrm flipH="1">
            <a:off x="4824000" y="1368000"/>
            <a:ext cx="2232000" cy="864000"/>
          </a:xfrm>
          <a:prstGeom prst="line">
            <a:avLst/>
          </a:prstGeom>
          <a:ln>
            <a:solidFill>
              <a:srgbClr val="3465A4"/>
            </a:solidFill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75" name="Line 37"/>
          <p:cNvSpPr/>
          <p:nvPr/>
        </p:nvSpPr>
        <p:spPr>
          <a:xfrm flipH="1">
            <a:off x="4752000" y="1008000"/>
            <a:ext cx="2232000" cy="1080000"/>
          </a:xfrm>
          <a:prstGeom prst="line">
            <a:avLst/>
          </a:prstGeom>
          <a:ln>
            <a:solidFill>
              <a:srgbClr val="3465A4"/>
            </a:solidFill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76" name="CustomShape 38"/>
          <p:cNvSpPr/>
          <p:nvPr/>
        </p:nvSpPr>
        <p:spPr>
          <a:xfrm>
            <a:off x="1440000" y="5685120"/>
            <a:ext cx="150660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Total   21%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77" name="Line 39"/>
          <p:cNvSpPr/>
          <p:nvPr/>
        </p:nvSpPr>
        <p:spPr>
          <a:xfrm flipV="1">
            <a:off x="1224000" y="5685120"/>
            <a:ext cx="1512000" cy="288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936000" y="936000"/>
            <a:ext cx="9932760" cy="37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Summary  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There are 15 cost components in electricity bills, soon reducing to 13, saving about 14%.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biggest component (33%) is creation of the electricity.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48 auctions per day determine the price of most of the electricity created, dominated by the price of gas fired power. </a:t>
            </a: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The price achieved in each auction is paid to all generators irrespective of their bid price.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936000" y="759240"/>
            <a:ext cx="9932760" cy="40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Summary  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There are 15 cost components in electricity bills, soon reducing to 13, saving about 14%.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biggest component (33%) is creation of the electricity.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48 auctions per day determine the price of most of the electricity created, dominated by the price of gas fired power. </a:t>
            </a: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The price achieved in each auction is paid to all generators irrespective of their bid price.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There are other essential costs. Delivering the electricity (21%). Supplier costs (14%) &amp; VAT. Subsidies and levies (26%) supporting low carbon and fuel poor are also added.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Contacts for Difference support deployment of a lot of low carbon generation and fix the price for about 12% of supply. More CfD is coming but it will be many years before the grid is entirely free of gas fired power, the main determinant of the auction price.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3384000" y="1924200"/>
            <a:ext cx="6978240" cy="167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Thanks for listening.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Questions, in the chat please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3442320" y="3096000"/>
            <a:ext cx="733680" cy="1152360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/>
          <p:nvPr/>
        </p:nvPicPr>
        <p:blipFill>
          <a:blip r:embed="rId3"/>
          <a:stretch/>
        </p:blipFill>
        <p:spPr>
          <a:xfrm>
            <a:off x="4608000" y="4032000"/>
            <a:ext cx="928080" cy="195444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4"/>
          <a:stretch/>
        </p:blipFill>
        <p:spPr>
          <a:xfrm>
            <a:off x="6594840" y="4032000"/>
            <a:ext cx="1245240" cy="190188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5"/>
          <a:stretch/>
        </p:blipFill>
        <p:spPr>
          <a:xfrm>
            <a:off x="1823040" y="1085400"/>
            <a:ext cx="8465040" cy="2074680"/>
          </a:xfrm>
          <a:prstGeom prst="rect">
            <a:avLst/>
          </a:prstGeom>
          <a:ln>
            <a:noFill/>
          </a:ln>
        </p:spPr>
      </p:pic>
      <p:sp>
        <p:nvSpPr>
          <p:cNvPr id="49" name="Line 1"/>
          <p:cNvSpPr/>
          <p:nvPr/>
        </p:nvSpPr>
        <p:spPr>
          <a:xfrm flipV="1">
            <a:off x="5040000" y="3528000"/>
            <a:ext cx="936000" cy="6577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50" name="Line 2"/>
          <p:cNvSpPr/>
          <p:nvPr/>
        </p:nvSpPr>
        <p:spPr>
          <a:xfrm flipH="1" flipV="1">
            <a:off x="6120000" y="3528000"/>
            <a:ext cx="936000" cy="648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51" name="CustomShape 3"/>
          <p:cNvSpPr/>
          <p:nvPr/>
        </p:nvSpPr>
        <p:spPr>
          <a:xfrm>
            <a:off x="5616000" y="3240000"/>
            <a:ext cx="856080" cy="3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Costs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2952000" y="5040000"/>
            <a:ext cx="1648080" cy="3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Supergrid Transmission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3" name="CustomShape 5"/>
          <p:cNvSpPr/>
          <p:nvPr/>
        </p:nvSpPr>
        <p:spPr>
          <a:xfrm>
            <a:off x="7848000" y="5040000"/>
            <a:ext cx="1648080" cy="3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Local Distribution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54" name="Picture 53"/>
          <p:cNvPicPr/>
          <p:nvPr/>
        </p:nvPicPr>
        <p:blipFill>
          <a:blip r:embed="rId2"/>
          <a:stretch/>
        </p:blipFill>
        <p:spPr>
          <a:xfrm>
            <a:off x="8044200" y="3149280"/>
            <a:ext cx="640080" cy="1006920"/>
          </a:xfrm>
          <a:prstGeom prst="rect">
            <a:avLst/>
          </a:prstGeom>
          <a:ln>
            <a:noFill/>
          </a:ln>
        </p:spPr>
      </p:pic>
      <p:sp>
        <p:nvSpPr>
          <p:cNvPr id="55" name="CustomShape 6"/>
          <p:cNvSpPr/>
          <p:nvPr/>
        </p:nvSpPr>
        <p:spPr>
          <a:xfrm>
            <a:off x="7178400" y="2214000"/>
            <a:ext cx="1000080" cy="315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50" b="1" strike="noStrike" spc="-1">
                <a:solidFill>
                  <a:srgbClr val="729FCF"/>
                </a:solidFill>
                <a:latin typeface="Arial"/>
                <a:ea typeface="DejaVu Sans"/>
              </a:rPr>
              <a:t>Sells</a:t>
            </a:r>
            <a:endParaRPr lang="en-GB" sz="1650" b="0" strike="noStrike" spc="-1">
              <a:latin typeface="Arial"/>
            </a:endParaRPr>
          </a:p>
        </p:txBody>
      </p:sp>
      <p:sp>
        <p:nvSpPr>
          <p:cNvPr id="56" name="CustomShape 7"/>
          <p:cNvSpPr/>
          <p:nvPr/>
        </p:nvSpPr>
        <p:spPr>
          <a:xfrm>
            <a:off x="3024000" y="2962800"/>
            <a:ext cx="6084360" cy="3127320"/>
          </a:xfrm>
          <a:custGeom>
            <a:avLst/>
            <a:gdLst/>
            <a:ahLst/>
            <a:cxnLst/>
            <a:rect l="l" t="t" r="r" b="b"/>
            <a:pathLst>
              <a:path w="16922" h="8708">
                <a:moveTo>
                  <a:pt x="0" y="325"/>
                </a:moveTo>
                <a:cubicBezTo>
                  <a:pt x="8708" y="8708"/>
                  <a:pt x="16922" y="0"/>
                  <a:pt x="16922" y="0"/>
                </a:cubicBezTo>
              </a:path>
            </a:pathLst>
          </a:custGeom>
          <a:noFill/>
          <a:ln w="36000">
            <a:solidFill>
              <a:srgbClr val="3465A4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57" name="CustomShape 8"/>
          <p:cNvSpPr/>
          <p:nvPr/>
        </p:nvSpPr>
        <p:spPr>
          <a:xfrm>
            <a:off x="2592000" y="432000"/>
            <a:ext cx="6905160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The main players in the cost of supply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58" name="CustomShape 9"/>
          <p:cNvSpPr/>
          <p:nvPr/>
        </p:nvSpPr>
        <p:spPr>
          <a:xfrm>
            <a:off x="4768200" y="6107400"/>
            <a:ext cx="2944080" cy="3744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Controlled by NESO/DNO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59" name="Line 10"/>
          <p:cNvSpPr/>
          <p:nvPr/>
        </p:nvSpPr>
        <p:spPr>
          <a:xfrm flipH="1" flipV="1">
            <a:off x="6048000" y="3528000"/>
            <a:ext cx="72000" cy="2520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0" name="Line 11"/>
          <p:cNvSpPr/>
          <p:nvPr/>
        </p:nvSpPr>
        <p:spPr>
          <a:xfrm flipV="1">
            <a:off x="6030000" y="3024000"/>
            <a:ext cx="0" cy="288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pic>
        <p:nvPicPr>
          <p:cNvPr id="61" name="Picture 60"/>
          <p:cNvPicPr/>
          <p:nvPr/>
        </p:nvPicPr>
        <p:blipFill>
          <a:blip r:embed="rId6"/>
          <a:stretch/>
        </p:blipFill>
        <p:spPr>
          <a:xfrm>
            <a:off x="720000" y="1650960"/>
            <a:ext cx="1530360" cy="105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/>
          <p:nvPr/>
        </p:nvPicPr>
        <p:blipFill>
          <a:blip r:embed="rId2"/>
          <a:stretch/>
        </p:blipFill>
        <p:spPr>
          <a:xfrm>
            <a:off x="1876320" y="1759320"/>
            <a:ext cx="5248800" cy="3781800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399960" y="6238080"/>
            <a:ext cx="5492880" cy="49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https://www.electricitybills.uk/?utm_source=substack&amp;utm_medium=emai</a:t>
            </a:r>
            <a:r>
              <a:rPr lang="en-GB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endParaRPr lang="en-GB" sz="1600" b="0" strike="noStrike" spc="-1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8784000" y="433440"/>
            <a:ext cx="2940480" cy="34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5" name="CustomShape 3"/>
          <p:cNvSpPr/>
          <p:nvPr/>
        </p:nvSpPr>
        <p:spPr>
          <a:xfrm>
            <a:off x="1879200" y="2021400"/>
            <a:ext cx="1636560" cy="3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b="1" strike="noStrike" spc="-1">
                <a:solidFill>
                  <a:srgbClr val="F07856"/>
                </a:solidFill>
                <a:latin typeface="Arial"/>
                <a:ea typeface="DejaVu Sans"/>
              </a:rPr>
              <a:t>Wholesale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spc="-1">
                <a:solidFill>
                  <a:srgbClr val="F07856"/>
                </a:solidFill>
                <a:latin typeface="Arial"/>
                <a:ea typeface="DejaVu Sans"/>
              </a:rPr>
              <a:t>to Grid</a:t>
            </a:r>
            <a:r>
              <a:rPr lang="en-GB" sz="1800" b="0" strike="noStrike" spc="-1">
                <a:solidFill>
                  <a:srgbClr val="F07856"/>
                </a:solidFill>
                <a:latin typeface="Arial"/>
                <a:ea typeface="DejaVu Sans"/>
              </a:rPr>
              <a:t> 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1944000" y="4536000"/>
            <a:ext cx="1320480" cy="63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b="1" strike="noStrike" spc="-1">
                <a:solidFill>
                  <a:srgbClr val="FAAAAF"/>
                </a:solidFill>
                <a:latin typeface="Arial"/>
                <a:ea typeface="DejaVu Sans"/>
              </a:rPr>
              <a:t>Delivery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spc="-1">
                <a:solidFill>
                  <a:srgbClr val="FAAAAF"/>
                </a:solidFill>
                <a:latin typeface="Arial"/>
                <a:ea typeface="DejaVu Sans"/>
              </a:rPr>
              <a:t>via grid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67" name="CustomShape 5"/>
          <p:cNvSpPr/>
          <p:nvPr/>
        </p:nvSpPr>
        <p:spPr>
          <a:xfrm>
            <a:off x="7565760" y="2902320"/>
            <a:ext cx="2223360" cy="33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Supplier own costs &amp; Margin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7488000" y="2232000"/>
            <a:ext cx="927360" cy="3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VAT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69" name="Line 7"/>
          <p:cNvSpPr/>
          <p:nvPr/>
        </p:nvSpPr>
        <p:spPr>
          <a:xfrm flipH="1">
            <a:off x="5400000" y="2448000"/>
            <a:ext cx="2160000" cy="72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70" name="Line 8"/>
          <p:cNvSpPr/>
          <p:nvPr/>
        </p:nvSpPr>
        <p:spPr>
          <a:xfrm flipH="1">
            <a:off x="5904000" y="3109680"/>
            <a:ext cx="1872000" cy="72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71" name="CustomShape 9"/>
          <p:cNvSpPr/>
          <p:nvPr/>
        </p:nvSpPr>
        <p:spPr>
          <a:xfrm>
            <a:off x="864360" y="856440"/>
            <a:ext cx="10287360" cy="86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The Core Components of a Bill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72" name="CustomShape 10"/>
          <p:cNvSpPr/>
          <p:nvPr/>
        </p:nvSpPr>
        <p:spPr>
          <a:xfrm>
            <a:off x="4107240" y="2871720"/>
            <a:ext cx="747000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2025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73" name="Line 11"/>
          <p:cNvSpPr/>
          <p:nvPr/>
        </p:nvSpPr>
        <p:spPr>
          <a:xfrm>
            <a:off x="3312000" y="2304000"/>
            <a:ext cx="360000" cy="288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74" name="Line 12"/>
          <p:cNvSpPr/>
          <p:nvPr/>
        </p:nvSpPr>
        <p:spPr>
          <a:xfrm>
            <a:off x="3096000" y="4824000"/>
            <a:ext cx="576000" cy="144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75" name="Line 13"/>
          <p:cNvSpPr/>
          <p:nvPr/>
        </p:nvSpPr>
        <p:spPr>
          <a:xfrm>
            <a:off x="3672000" y="4968000"/>
            <a:ext cx="504000" cy="72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76" name="Line 14"/>
          <p:cNvSpPr/>
          <p:nvPr/>
        </p:nvSpPr>
        <p:spPr>
          <a:xfrm>
            <a:off x="4104000" y="5040000"/>
            <a:ext cx="432000" cy="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783000" y="411480"/>
            <a:ext cx="11154240" cy="87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Approximate timeline of the wholesale Electricity Prices 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78" name="Picture 77"/>
          <p:cNvPicPr/>
          <p:nvPr/>
        </p:nvPicPr>
        <p:blipFill>
          <a:blip r:embed="rId3"/>
          <a:stretch/>
        </p:blipFill>
        <p:spPr>
          <a:xfrm>
            <a:off x="3427560" y="864000"/>
            <a:ext cx="1034280" cy="945360"/>
          </a:xfrm>
          <a:prstGeom prst="rect">
            <a:avLst/>
          </a:prstGeom>
          <a:ln>
            <a:noFill/>
          </a:ln>
        </p:spPr>
      </p:pic>
      <p:sp>
        <p:nvSpPr>
          <p:cNvPr id="79" name="Line 2"/>
          <p:cNvSpPr/>
          <p:nvPr/>
        </p:nvSpPr>
        <p:spPr>
          <a:xfrm flipH="1">
            <a:off x="3960000" y="1809720"/>
            <a:ext cx="1440" cy="3755160"/>
          </a:xfrm>
          <a:prstGeom prst="line">
            <a:avLst/>
          </a:prstGeom>
          <a:ln>
            <a:solidFill>
              <a:srgbClr val="3465A4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80" name="CustomShape 3"/>
          <p:cNvSpPr/>
          <p:nvPr/>
        </p:nvSpPr>
        <p:spPr>
          <a:xfrm>
            <a:off x="3816000" y="5685480"/>
            <a:ext cx="354240" cy="4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£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4032000" y="1764000"/>
            <a:ext cx="7281360" cy="39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‘</a:t>
            </a:r>
            <a:r>
              <a:rPr lang="en-GB" sz="2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Finance</a:t>
            </a: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’</a:t>
            </a: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of construction of necessary infrastructure.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‘</a:t>
            </a:r>
            <a:r>
              <a:rPr lang="en-GB" sz="2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Over the Counter Trades</a:t>
            </a: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’</a:t>
            </a: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between sellers and buyers.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‘</a:t>
            </a:r>
            <a:r>
              <a:rPr lang="en-GB" sz="2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Day Ahead Auction</a:t>
            </a: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’</a:t>
            </a: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sets wholesale clearing prices.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‘</a:t>
            </a:r>
            <a:r>
              <a:rPr lang="en-GB" sz="2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Intra-day Market</a:t>
            </a: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’</a:t>
            </a: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begins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Gate closure </a:t>
            </a: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NESO determines </a:t>
            </a: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‘</a:t>
            </a:r>
            <a:r>
              <a:rPr lang="en-GB" sz="22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STOR’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endParaRPr lang="en-GB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Metering reconciliation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en-GB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Final payment settlements up to 14 months after supply.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pic>
        <p:nvPicPr>
          <p:cNvPr id="82" name="Picture 81"/>
          <p:cNvPicPr/>
          <p:nvPr/>
        </p:nvPicPr>
        <p:blipFill>
          <a:blip r:embed="rId4"/>
          <a:stretch/>
        </p:blipFill>
        <p:spPr>
          <a:xfrm>
            <a:off x="1523520" y="4665240"/>
            <a:ext cx="5146920" cy="508320"/>
          </a:xfrm>
          <a:prstGeom prst="rect">
            <a:avLst/>
          </a:prstGeom>
          <a:ln>
            <a:noFill/>
          </a:ln>
        </p:spPr>
      </p:pic>
      <p:sp>
        <p:nvSpPr>
          <p:cNvPr id="83" name="CustomShape 5"/>
          <p:cNvSpPr/>
          <p:nvPr/>
        </p:nvSpPr>
        <p:spPr>
          <a:xfrm>
            <a:off x="723600" y="1809720"/>
            <a:ext cx="3234240" cy="31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Typically many 10s of years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Up to 3 years before supply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8am to 11am the day before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From 11 am the day before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endParaRPr lang="en-GB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1hr before supply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84" name="CustomShape 6"/>
          <p:cNvSpPr/>
          <p:nvPr/>
        </p:nvSpPr>
        <p:spPr>
          <a:xfrm>
            <a:off x="344520" y="5846400"/>
            <a:ext cx="210240" cy="27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lang="en-GB" sz="13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/>
          <p:cNvPicPr/>
          <p:nvPr/>
        </p:nvPicPr>
        <p:blipFill>
          <a:blip r:embed="rId3"/>
          <a:stretch/>
        </p:blipFill>
        <p:spPr>
          <a:xfrm>
            <a:off x="792000" y="645840"/>
            <a:ext cx="9797040" cy="597420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489960" y="561600"/>
            <a:ext cx="11372400" cy="714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Day Ahead Auction for “Pay-by-Clear” Wholesale prices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8280000" y="5519880"/>
            <a:ext cx="2156040" cy="59832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54000" rIns="99000" bIns="54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Bids of Generators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= Supply Curve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8640360" y="3744000"/>
            <a:ext cx="1868760" cy="59832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54000" rIns="99000" bIns="54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Suppliers Offers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=Demand Curve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 rot="18182400">
            <a:off x="4287240" y="1468080"/>
            <a:ext cx="76500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E.ON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5760000" y="1368000"/>
            <a:ext cx="4748400" cy="5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1" name="CustomShape 6"/>
          <p:cNvSpPr/>
          <p:nvPr/>
        </p:nvSpPr>
        <p:spPr>
          <a:xfrm rot="18182400">
            <a:off x="4960080" y="1451880"/>
            <a:ext cx="158688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Ecotricity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2" name="CustomShape 7"/>
          <p:cNvSpPr/>
          <p:nvPr/>
        </p:nvSpPr>
        <p:spPr>
          <a:xfrm rot="18182400">
            <a:off x="5541120" y="1595880"/>
            <a:ext cx="158688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British Gas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3" name="CustomShape 8"/>
          <p:cNvSpPr/>
          <p:nvPr/>
        </p:nvSpPr>
        <p:spPr>
          <a:xfrm rot="18182400">
            <a:off x="6292440" y="4164120"/>
            <a:ext cx="1447200" cy="342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Solar farm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4" name="CustomShape 9"/>
          <p:cNvSpPr/>
          <p:nvPr/>
        </p:nvSpPr>
        <p:spPr>
          <a:xfrm rot="18182400">
            <a:off x="5313600" y="4251240"/>
            <a:ext cx="1586880" cy="526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lang="en-GB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Wind farm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5" name="CustomShape 10"/>
          <p:cNvSpPr/>
          <p:nvPr/>
        </p:nvSpPr>
        <p:spPr>
          <a:xfrm rot="18182400">
            <a:off x="3353400" y="4512600"/>
            <a:ext cx="2279160" cy="652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lang="en-GB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Nuclear Stn A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6" name="CustomShape 11"/>
          <p:cNvSpPr/>
          <p:nvPr/>
        </p:nvSpPr>
        <p:spPr>
          <a:xfrm rot="18182400">
            <a:off x="4374000" y="4367160"/>
            <a:ext cx="1699200" cy="7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Nuclear Stn B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en-GB" sz="800" b="0" strike="noStrike" spc="-1">
              <a:latin typeface="Arial"/>
            </a:endParaRPr>
          </a:p>
        </p:txBody>
      </p:sp>
      <p:sp>
        <p:nvSpPr>
          <p:cNvPr id="97" name="CustomShape 12"/>
          <p:cNvSpPr/>
          <p:nvPr/>
        </p:nvSpPr>
        <p:spPr>
          <a:xfrm>
            <a:off x="864000" y="2376000"/>
            <a:ext cx="2156040" cy="854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Price of the day ahead market for 1 half hour period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8" name="CustomShape 13"/>
          <p:cNvSpPr/>
          <p:nvPr/>
        </p:nvSpPr>
        <p:spPr>
          <a:xfrm>
            <a:off x="360360" y="3613680"/>
            <a:ext cx="860040" cy="342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99" name="Line 14"/>
          <p:cNvSpPr/>
          <p:nvPr/>
        </p:nvSpPr>
        <p:spPr>
          <a:xfrm flipH="1" flipV="1">
            <a:off x="4968000" y="5634360"/>
            <a:ext cx="3312000" cy="12564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0" name="Line 15"/>
          <p:cNvSpPr/>
          <p:nvPr/>
        </p:nvSpPr>
        <p:spPr>
          <a:xfrm flipH="1" flipV="1">
            <a:off x="5832000" y="5327280"/>
            <a:ext cx="2376000" cy="36072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1" name="Line 16"/>
          <p:cNvSpPr/>
          <p:nvPr/>
        </p:nvSpPr>
        <p:spPr>
          <a:xfrm flipH="1" flipV="1">
            <a:off x="6840000" y="5039280"/>
            <a:ext cx="1440000" cy="64872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2" name="Line 17"/>
          <p:cNvSpPr/>
          <p:nvPr/>
        </p:nvSpPr>
        <p:spPr>
          <a:xfrm flipH="1" flipV="1">
            <a:off x="7488000" y="4392000"/>
            <a:ext cx="798840" cy="12852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3" name="Line 18"/>
          <p:cNvSpPr/>
          <p:nvPr/>
        </p:nvSpPr>
        <p:spPr>
          <a:xfrm flipH="1" flipV="1">
            <a:off x="7704000" y="4032000"/>
            <a:ext cx="578520" cy="16488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4" name="Line 19"/>
          <p:cNvSpPr/>
          <p:nvPr/>
        </p:nvSpPr>
        <p:spPr>
          <a:xfrm flipH="1">
            <a:off x="4032000" y="5709960"/>
            <a:ext cx="4257000" cy="26568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5" name="Line 20"/>
          <p:cNvSpPr/>
          <p:nvPr/>
        </p:nvSpPr>
        <p:spPr>
          <a:xfrm>
            <a:off x="6552000" y="3888000"/>
            <a:ext cx="936000" cy="504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6" name="CustomShape 21"/>
          <p:cNvSpPr/>
          <p:nvPr/>
        </p:nvSpPr>
        <p:spPr>
          <a:xfrm rot="21598800">
            <a:off x="4079520" y="3692520"/>
            <a:ext cx="2468880" cy="342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Gas fired stns A,B,C,D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07" name="Line 22"/>
          <p:cNvSpPr/>
          <p:nvPr/>
        </p:nvSpPr>
        <p:spPr>
          <a:xfrm>
            <a:off x="6547320" y="3894840"/>
            <a:ext cx="1156680" cy="13716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8" name="Line 23"/>
          <p:cNvSpPr/>
          <p:nvPr/>
        </p:nvSpPr>
        <p:spPr>
          <a:xfrm flipV="1">
            <a:off x="6538680" y="3744000"/>
            <a:ext cx="1381320" cy="16992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9" name="Line 24"/>
          <p:cNvSpPr/>
          <p:nvPr/>
        </p:nvSpPr>
        <p:spPr>
          <a:xfrm flipV="1">
            <a:off x="6552000" y="3528000"/>
            <a:ext cx="1656000" cy="367560"/>
          </a:xfrm>
          <a:prstGeom prst="line">
            <a:avLst/>
          </a:prstGeom>
          <a:ln w="36000">
            <a:solidFill>
              <a:srgbClr val="3465A4"/>
            </a:solidFill>
            <a:round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10" name="CustomShape 25"/>
          <p:cNvSpPr/>
          <p:nvPr/>
        </p:nvSpPr>
        <p:spPr>
          <a:xfrm>
            <a:off x="8136360" y="4752000"/>
            <a:ext cx="1724040" cy="342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11" name="CustomShape 26"/>
          <p:cNvSpPr/>
          <p:nvPr/>
        </p:nvSpPr>
        <p:spPr>
          <a:xfrm>
            <a:off x="8286840" y="4910040"/>
            <a:ext cx="1724040" cy="342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12" name="CustomShape 27"/>
          <p:cNvSpPr/>
          <p:nvPr/>
        </p:nvSpPr>
        <p:spPr>
          <a:xfrm rot="21598800">
            <a:off x="8039520" y="6273360"/>
            <a:ext cx="2900880" cy="342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Cumulative Megawatts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13" name="CustomShape 28"/>
          <p:cNvSpPr/>
          <p:nvPr/>
        </p:nvSpPr>
        <p:spPr>
          <a:xfrm>
            <a:off x="2160000" y="1008000"/>
            <a:ext cx="1221120" cy="854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Price per Megawatt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14" name="CustomShape 29"/>
          <p:cNvSpPr/>
          <p:nvPr/>
        </p:nvSpPr>
        <p:spPr>
          <a:xfrm>
            <a:off x="3672000" y="2664000"/>
            <a:ext cx="2444760" cy="572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15" name="CustomShape 30"/>
          <p:cNvSpPr/>
          <p:nvPr/>
        </p:nvSpPr>
        <p:spPr>
          <a:xfrm>
            <a:off x="864000" y="6048000"/>
            <a:ext cx="35676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2664000" y="668160"/>
            <a:ext cx="5901120" cy="4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Contracts for Difference example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117" name="Picture 116"/>
          <p:cNvPicPr/>
          <p:nvPr/>
        </p:nvPicPr>
        <p:blipFill>
          <a:blip r:embed="rId3"/>
          <a:stretch/>
        </p:blipFill>
        <p:spPr>
          <a:xfrm>
            <a:off x="1656000" y="1437840"/>
            <a:ext cx="7026120" cy="3959280"/>
          </a:xfrm>
          <a:prstGeom prst="rect">
            <a:avLst/>
          </a:prstGeom>
          <a:ln>
            <a:noFill/>
          </a:ln>
        </p:spPr>
      </p:pic>
      <p:sp>
        <p:nvSpPr>
          <p:cNvPr id="118" name="Line 2"/>
          <p:cNvSpPr/>
          <p:nvPr/>
        </p:nvSpPr>
        <p:spPr>
          <a:xfrm>
            <a:off x="5688000" y="4968000"/>
            <a:ext cx="504000" cy="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19" name="Line 3"/>
          <p:cNvSpPr/>
          <p:nvPr/>
        </p:nvSpPr>
        <p:spPr>
          <a:xfrm flipH="1">
            <a:off x="7920000" y="2160000"/>
            <a:ext cx="144000" cy="360000"/>
          </a:xfrm>
          <a:prstGeom prst="line">
            <a:avLst/>
          </a:prstGeom>
          <a:ln w="1800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20" name="CustomShape 4"/>
          <p:cNvSpPr/>
          <p:nvPr/>
        </p:nvSpPr>
        <p:spPr>
          <a:xfrm>
            <a:off x="648000" y="5976000"/>
            <a:ext cx="358560" cy="34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1543680" y="909360"/>
            <a:ext cx="8247960" cy="472356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360000" y="763560"/>
            <a:ext cx="10583640" cy="74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6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% of Uk electricity supplied via Contracts for Difference (CfD) </a:t>
            </a:r>
            <a:endParaRPr lang="en-GB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6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936000" y="3135600"/>
            <a:ext cx="1148760" cy="860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% of UK electricitysupplied</a:t>
            </a:r>
            <a:endParaRPr lang="en-GB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/>
          <p:nvPr/>
        </p:nvPicPr>
        <p:blipFill>
          <a:blip r:embed="rId2"/>
          <a:stretch/>
        </p:blipFill>
        <p:spPr>
          <a:xfrm>
            <a:off x="2724480" y="492120"/>
            <a:ext cx="7455960" cy="497592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4756320" y="1637640"/>
            <a:ext cx="2735640" cy="315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Allocation Round (AR) Dates and Timelines</a:t>
            </a:r>
            <a:endParaRPr lang="en-GB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AR1 (2014/15): October 2014 to March 2015.</a:t>
            </a:r>
            <a:endParaRPr lang="en-GB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AR2 (2017): March 2017 to September 2017.</a:t>
            </a:r>
            <a:endParaRPr lang="en-GB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AR3 (2019): May 2019 to September 2019.</a:t>
            </a:r>
            <a:endParaRPr lang="en-GB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AR4 (2021/22): December 2021 to July 2022.</a:t>
            </a:r>
            <a:endParaRPr lang="en-GB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AR5 (2023): March 2023 to September 2023.</a:t>
            </a:r>
            <a:endParaRPr lang="en-GB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AR6 (2024): March 2024 to September 2024. </a:t>
            </a:r>
            <a:endParaRPr lang="en-GB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000" b="0" strike="noStrike" spc="-1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810160" y="6048000"/>
            <a:ext cx="8705880" cy="35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https://researchbriefings.files.parliament.uk/documents/CBP-9871/CBP-9871.pdf</a:t>
            </a:r>
            <a:endParaRPr lang="en-GB" sz="1200" b="0" strike="noStrike" spc="-1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2907720" y="5591520"/>
            <a:ext cx="7265880" cy="34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2014-15       2017          2019           2021/22      2023            2024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368000" y="2189520"/>
            <a:ext cx="4098600" cy="162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Pros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Efficiency &amp; Transparency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Incentivises Low-Cost Generation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Encourages Truthful Bidding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Market Stability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3672000" y="635040"/>
            <a:ext cx="5177880" cy="87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Pros &amp; Cons of Pay-as-Clear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2520000" y="5688720"/>
            <a:ext cx="8274600" cy="42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en-GB" sz="1300" b="0" u="sng" strike="noStrike" spc="-1">
                <a:solidFill>
                  <a:srgbClr val="467886"/>
                </a:solidFill>
                <a:uFillTx/>
                <a:latin typeface="Arial"/>
                <a:ea typeface="DejaVu Sans"/>
                <a:hlinkClick r:id="rId3"/>
              </a:rPr>
              <a:t>https://researchbriefings.files.parliament.uk/documents/POST-PN-0694/POST-PN-0694.pdf</a:t>
            </a:r>
            <a:r>
              <a:rPr lang="en-GB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</a:t>
            </a:r>
            <a:r>
              <a:rPr lang="en-GB" sz="13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en-GB" sz="1300" b="0" strike="noStrike" spc="-1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6192360" y="2160000"/>
            <a:ext cx="4100760" cy="11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b="1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Cons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Possible High Consumer Costs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Windfall Profits for low cost generators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648000" y="5904000"/>
            <a:ext cx="286560" cy="34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1449</Words>
  <Application>Microsoft Office PowerPoint</Application>
  <PresentationFormat>Widescreen</PresentationFormat>
  <Paragraphs>207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Helvetica;Arial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Linda Creed</dc:creator>
  <dc:description/>
  <cp:lastModifiedBy>Linda Creed</cp:lastModifiedBy>
  <cp:revision>6</cp:revision>
  <dcterms:modified xsi:type="dcterms:W3CDTF">2026-03-30T13:56:26Z</dcterms:modified>
  <dc:language>en-GB</dc:language>
</cp:coreProperties>
</file>